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9"/>
    <p:sldId id="257" r:id="rId70"/>
    <p:sldId id="258" r:id="rId71"/>
    <p:sldId id="259" r:id="rId72"/>
    <p:sldId id="260" r:id="rId73"/>
    <p:sldId id="261" r:id="rId74"/>
    <p:sldId id="262" r:id="rId75"/>
    <p:sldId id="263" r:id="rId76"/>
    <p:sldId id="264" r:id="rId77"/>
    <p:sldId id="265" r:id="rId78"/>
    <p:sldId id="266" r:id="rId79"/>
    <p:sldId id="267" r:id="rId80"/>
    <p:sldId id="268" r:id="rId81"/>
    <p:sldId id="269" r:id="rId82"/>
    <p:sldId id="270" r:id="rId83"/>
    <p:sldId id="271" r:id="rId84"/>
    <p:sldId id="272" r:id="rId8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IBM Plex Sans" charset="1" panose="020B0503050203000203"/>
      <p:regular r:id="rId15"/>
    </p:embeddedFont>
    <p:embeddedFont>
      <p:font typeface="IBM Plex Sans Bold" charset="1" panose="020B0803050203000203"/>
      <p:regular r:id="rId16"/>
    </p:embeddedFont>
    <p:embeddedFont>
      <p:font typeface="IBM Plex Sans Italics" charset="1" panose="020B0503050203000203"/>
      <p:regular r:id="rId17"/>
    </p:embeddedFont>
    <p:embeddedFont>
      <p:font typeface="IBM Plex Sans Bold Italics" charset="1" panose="020B0803050203000203"/>
      <p:regular r:id="rId18"/>
    </p:embeddedFont>
    <p:embeddedFont>
      <p:font typeface="IBM Plex Sans Thin" charset="1" panose="020B0203050203000203"/>
      <p:regular r:id="rId19"/>
    </p:embeddedFont>
    <p:embeddedFont>
      <p:font typeface="IBM Plex Sans Thin Italics" charset="1" panose="020B0203050203000203"/>
      <p:regular r:id="rId20"/>
    </p:embeddedFont>
    <p:embeddedFont>
      <p:font typeface="IBM Plex Sans Medium" charset="1" panose="020B0603050203000203"/>
      <p:regular r:id="rId21"/>
    </p:embeddedFont>
    <p:embeddedFont>
      <p:font typeface="IBM Plex Sans Medium Italics" charset="1" panose="020B0603050203000203"/>
      <p:regular r:id="rId22"/>
    </p:embeddedFont>
    <p:embeddedFont>
      <p:font typeface="Public Sans" charset="1" panose="00000000000000000000"/>
      <p:regular r:id="rId23"/>
    </p:embeddedFont>
    <p:embeddedFont>
      <p:font typeface="Public Sans Bold" charset="1" panose="00000000000000000000"/>
      <p:regular r:id="rId24"/>
    </p:embeddedFont>
    <p:embeddedFont>
      <p:font typeface="Public Sans Italics" charset="1" panose="00000000000000000000"/>
      <p:regular r:id="rId25"/>
    </p:embeddedFont>
    <p:embeddedFont>
      <p:font typeface="Public Sans Bold Italics" charset="1" panose="00000000000000000000"/>
      <p:regular r:id="rId26"/>
    </p:embeddedFont>
    <p:embeddedFont>
      <p:font typeface="Public Sans Thin" charset="1" panose="00000000000000000000"/>
      <p:regular r:id="rId27"/>
    </p:embeddedFont>
    <p:embeddedFont>
      <p:font typeface="Public Sans Thin Italics" charset="1" panose="00000000000000000000"/>
      <p:regular r:id="rId28"/>
    </p:embeddedFont>
    <p:embeddedFont>
      <p:font typeface="Public Sans Medium" charset="1" panose="00000000000000000000"/>
      <p:regular r:id="rId29"/>
    </p:embeddedFont>
    <p:embeddedFont>
      <p:font typeface="Public Sans Medium Italics" charset="1" panose="00000000000000000000"/>
      <p:regular r:id="rId30"/>
    </p:embeddedFont>
    <p:embeddedFont>
      <p:font typeface="Public Sans Heavy" charset="1" panose="00000000000000000000"/>
      <p:regular r:id="rId31"/>
    </p:embeddedFont>
    <p:embeddedFont>
      <p:font typeface="Public Sans Heavy Italics" charset="1" panose="00000000000000000000"/>
      <p:regular r:id="rId32"/>
    </p:embeddedFont>
    <p:embeddedFont>
      <p:font typeface="Now" charset="1" panose="00000500000000000000"/>
      <p:regular r:id="rId33"/>
    </p:embeddedFont>
    <p:embeddedFont>
      <p:font typeface="Now Bold" charset="1" panose="00000800000000000000"/>
      <p:regular r:id="rId34"/>
    </p:embeddedFont>
    <p:embeddedFont>
      <p:font typeface="Now Thin" charset="1" panose="00000300000000000000"/>
      <p:regular r:id="rId35"/>
    </p:embeddedFont>
    <p:embeddedFont>
      <p:font typeface="Now Light" charset="1" panose="00000400000000000000"/>
      <p:regular r:id="rId36"/>
    </p:embeddedFont>
    <p:embeddedFont>
      <p:font typeface="Now Medium" charset="1" panose="00000600000000000000"/>
      <p:regular r:id="rId37"/>
    </p:embeddedFont>
    <p:embeddedFont>
      <p:font typeface="Now Heavy" charset="1" panose="00000A00000000000000"/>
      <p:regular r:id="rId38"/>
    </p:embeddedFont>
    <p:embeddedFont>
      <p:font typeface="Open Sauce" charset="1" panose="00000500000000000000"/>
      <p:regular r:id="rId39"/>
    </p:embeddedFont>
    <p:embeddedFont>
      <p:font typeface="Open Sauce Bold" charset="1" panose="00000800000000000000"/>
      <p:regular r:id="rId40"/>
    </p:embeddedFont>
    <p:embeddedFont>
      <p:font typeface="Open Sauce Italics" charset="1" panose="00000500000000000000"/>
      <p:regular r:id="rId41"/>
    </p:embeddedFont>
    <p:embeddedFont>
      <p:font typeface="Open Sauce Bold Italics" charset="1" panose="00000800000000000000"/>
      <p:regular r:id="rId42"/>
    </p:embeddedFont>
    <p:embeddedFont>
      <p:font typeface="Open Sauce Light" charset="1" panose="00000400000000000000"/>
      <p:regular r:id="rId43"/>
    </p:embeddedFont>
    <p:embeddedFont>
      <p:font typeface="Open Sauce Light Italics" charset="1" panose="00000400000000000000"/>
      <p:regular r:id="rId44"/>
    </p:embeddedFont>
    <p:embeddedFont>
      <p:font typeface="Open Sauce Medium" charset="1" panose="00000600000000000000"/>
      <p:regular r:id="rId45"/>
    </p:embeddedFont>
    <p:embeddedFont>
      <p:font typeface="Open Sauce Medium Italics" charset="1" panose="00000600000000000000"/>
      <p:regular r:id="rId46"/>
    </p:embeddedFont>
    <p:embeddedFont>
      <p:font typeface="Open Sauce Semi-Bold" charset="1" panose="00000700000000000000"/>
      <p:regular r:id="rId47"/>
    </p:embeddedFont>
    <p:embeddedFont>
      <p:font typeface="Open Sauce Semi-Bold Italics" charset="1" panose="00000700000000000000"/>
      <p:regular r:id="rId48"/>
    </p:embeddedFont>
    <p:embeddedFont>
      <p:font typeface="Open Sauce Heavy" charset="1" panose="00000A00000000000000"/>
      <p:regular r:id="rId49"/>
    </p:embeddedFont>
    <p:embeddedFont>
      <p:font typeface="Open Sauce Heavy Italics" charset="1" panose="00000A00000000000000"/>
      <p:regular r:id="rId50"/>
    </p:embeddedFont>
    <p:embeddedFont>
      <p:font typeface="Montserrat" charset="1" panose="00000500000000000000"/>
      <p:regular r:id="rId51"/>
    </p:embeddedFont>
    <p:embeddedFont>
      <p:font typeface="Montserrat Bold" charset="1" panose="00000800000000000000"/>
      <p:regular r:id="rId52"/>
    </p:embeddedFont>
    <p:embeddedFont>
      <p:font typeface="Montserrat Italics" charset="1" panose="00000500000000000000"/>
      <p:regular r:id="rId53"/>
    </p:embeddedFont>
    <p:embeddedFont>
      <p:font typeface="Montserrat Bold Italics" charset="1" panose="00000800000000000000"/>
      <p:regular r:id="rId54"/>
    </p:embeddedFont>
    <p:embeddedFont>
      <p:font typeface="Montserrat Thin" charset="1" panose="00000300000000000000"/>
      <p:regular r:id="rId55"/>
    </p:embeddedFont>
    <p:embeddedFont>
      <p:font typeface="Montserrat Thin Italics" charset="1" panose="00000300000000000000"/>
      <p:regular r:id="rId56"/>
    </p:embeddedFont>
    <p:embeddedFont>
      <p:font typeface="Montserrat Extra-Light" charset="1" panose="00000300000000000000"/>
      <p:regular r:id="rId57"/>
    </p:embeddedFont>
    <p:embeddedFont>
      <p:font typeface="Montserrat Extra-Light Italics" charset="1" panose="00000300000000000000"/>
      <p:regular r:id="rId58"/>
    </p:embeddedFont>
    <p:embeddedFont>
      <p:font typeface="Montserrat Light" charset="1" panose="00000400000000000000"/>
      <p:regular r:id="rId59"/>
    </p:embeddedFont>
    <p:embeddedFont>
      <p:font typeface="Montserrat Light Italics" charset="1" panose="00000400000000000000"/>
      <p:regular r:id="rId60"/>
    </p:embeddedFont>
    <p:embeddedFont>
      <p:font typeface="Montserrat Medium" charset="1" panose="00000600000000000000"/>
      <p:regular r:id="rId61"/>
    </p:embeddedFont>
    <p:embeddedFont>
      <p:font typeface="Montserrat Medium Italics" charset="1" panose="00000600000000000000"/>
      <p:regular r:id="rId62"/>
    </p:embeddedFont>
    <p:embeddedFont>
      <p:font typeface="Montserrat Semi-Bold" charset="1" panose="00000700000000000000"/>
      <p:regular r:id="rId63"/>
    </p:embeddedFont>
    <p:embeddedFont>
      <p:font typeface="Montserrat Semi-Bold Italics" charset="1" panose="00000700000000000000"/>
      <p:regular r:id="rId64"/>
    </p:embeddedFont>
    <p:embeddedFont>
      <p:font typeface="Montserrat Ultra-Bold" charset="1" panose="00000900000000000000"/>
      <p:regular r:id="rId65"/>
    </p:embeddedFont>
    <p:embeddedFont>
      <p:font typeface="Montserrat Ultra-Bold Italics" charset="1" panose="00000900000000000000"/>
      <p:regular r:id="rId66"/>
    </p:embeddedFont>
    <p:embeddedFont>
      <p:font typeface="Montserrat Heavy" charset="1" panose="00000A00000000000000"/>
      <p:regular r:id="rId67"/>
    </p:embeddedFont>
    <p:embeddedFont>
      <p:font typeface="Montserrat Heavy Italics" charset="1" panose="00000A0000000000000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slides/slide1.xml" Type="http://schemas.openxmlformats.org/officeDocument/2006/relationships/slide"/><Relationship Id="rId7" Target="fonts/font7.fntdata" Type="http://schemas.openxmlformats.org/officeDocument/2006/relationships/font"/><Relationship Id="rId70" Target="slides/slide2.xml" Type="http://schemas.openxmlformats.org/officeDocument/2006/relationships/slide"/><Relationship Id="rId71" Target="slides/slide3.xml" Type="http://schemas.openxmlformats.org/officeDocument/2006/relationships/slide"/><Relationship Id="rId72" Target="slides/slide4.xml" Type="http://schemas.openxmlformats.org/officeDocument/2006/relationships/slide"/><Relationship Id="rId73" Target="slides/slide5.xml" Type="http://schemas.openxmlformats.org/officeDocument/2006/relationships/slide"/><Relationship Id="rId74" Target="slides/slide6.xml" Type="http://schemas.openxmlformats.org/officeDocument/2006/relationships/slide"/><Relationship Id="rId75" Target="slides/slide7.xml" Type="http://schemas.openxmlformats.org/officeDocument/2006/relationships/slide"/><Relationship Id="rId76" Target="slides/slide8.xml" Type="http://schemas.openxmlformats.org/officeDocument/2006/relationships/slide"/><Relationship Id="rId77" Target="slides/slide9.xml" Type="http://schemas.openxmlformats.org/officeDocument/2006/relationships/slide"/><Relationship Id="rId78" Target="slides/slide10.xml" Type="http://schemas.openxmlformats.org/officeDocument/2006/relationships/slide"/><Relationship Id="rId79" Target="slides/slide11.xml" Type="http://schemas.openxmlformats.org/officeDocument/2006/relationships/slide"/><Relationship Id="rId8" Target="fonts/font8.fntdata" Type="http://schemas.openxmlformats.org/officeDocument/2006/relationships/font"/><Relationship Id="rId80" Target="slides/slide12.xml" Type="http://schemas.openxmlformats.org/officeDocument/2006/relationships/slide"/><Relationship Id="rId81" Target="slides/slide13.xml" Type="http://schemas.openxmlformats.org/officeDocument/2006/relationships/slide"/><Relationship Id="rId82" Target="slides/slide14.xml" Type="http://schemas.openxmlformats.org/officeDocument/2006/relationships/slide"/><Relationship Id="rId83" Target="slides/slide15.xml" Type="http://schemas.openxmlformats.org/officeDocument/2006/relationships/slide"/><Relationship Id="rId84" Target="slides/slide16.xml" Type="http://schemas.openxmlformats.org/officeDocument/2006/relationships/slide"/><Relationship Id="rId85" Target="slides/slide17.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439203" y="6950584"/>
            <a:ext cx="1410073" cy="1410073"/>
          </a:xfrm>
          <a:custGeom>
            <a:avLst/>
            <a:gdLst/>
            <a:ahLst/>
            <a:cxnLst/>
            <a:rect r="r" b="b" t="t" l="l"/>
            <a:pathLst>
              <a:path h="1410073" w="1410073">
                <a:moveTo>
                  <a:pt x="0" y="0"/>
                </a:moveTo>
                <a:lnTo>
                  <a:pt x="1410074" y="0"/>
                </a:lnTo>
                <a:lnTo>
                  <a:pt x="1410074" y="1410073"/>
                </a:lnTo>
                <a:lnTo>
                  <a:pt x="0" y="1410073"/>
                </a:lnTo>
                <a:lnTo>
                  <a:pt x="0" y="0"/>
                </a:lnTo>
                <a:close/>
              </a:path>
            </a:pathLst>
          </a:custGeom>
          <a:blipFill>
            <a:blip r:embed="rId3"/>
            <a:stretch>
              <a:fillRect l="0" t="0" r="0" b="0"/>
            </a:stretch>
          </a:blipFill>
        </p:spPr>
      </p:sp>
      <p:sp>
        <p:nvSpPr>
          <p:cNvPr name="Freeform 4" id="4"/>
          <p:cNvSpPr/>
          <p:nvPr/>
        </p:nvSpPr>
        <p:spPr>
          <a:xfrm flipH="false" flipV="false" rot="0">
            <a:off x="-750098" y="5143500"/>
            <a:ext cx="5166650" cy="6958870"/>
          </a:xfrm>
          <a:custGeom>
            <a:avLst/>
            <a:gdLst/>
            <a:ahLst/>
            <a:cxnLst/>
            <a:rect r="r" b="b" t="t" l="l"/>
            <a:pathLst>
              <a:path h="6958870" w="5166650">
                <a:moveTo>
                  <a:pt x="0" y="0"/>
                </a:moveTo>
                <a:lnTo>
                  <a:pt x="5166650" y="0"/>
                </a:lnTo>
                <a:lnTo>
                  <a:pt x="5166650" y="6958870"/>
                </a:lnTo>
                <a:lnTo>
                  <a:pt x="0" y="6958870"/>
                </a:lnTo>
                <a:lnTo>
                  <a:pt x="0" y="0"/>
                </a:lnTo>
                <a:close/>
              </a:path>
            </a:pathLst>
          </a:custGeom>
          <a:blipFill>
            <a:blip r:embed="rId4"/>
            <a:stretch>
              <a:fillRect l="0" t="0" r="-214141" b="0"/>
            </a:stretch>
          </a:blipFill>
        </p:spPr>
      </p:sp>
      <p:sp>
        <p:nvSpPr>
          <p:cNvPr name="Freeform 5" id="5"/>
          <p:cNvSpPr/>
          <p:nvPr/>
        </p:nvSpPr>
        <p:spPr>
          <a:xfrm flipH="false" flipV="false" rot="-10726719">
            <a:off x="14900827" y="-1869642"/>
            <a:ext cx="5166650" cy="6958870"/>
          </a:xfrm>
          <a:custGeom>
            <a:avLst/>
            <a:gdLst/>
            <a:ahLst/>
            <a:cxnLst/>
            <a:rect r="r" b="b" t="t" l="l"/>
            <a:pathLst>
              <a:path h="6958870" w="5166650">
                <a:moveTo>
                  <a:pt x="0" y="0"/>
                </a:moveTo>
                <a:lnTo>
                  <a:pt x="5166650" y="0"/>
                </a:lnTo>
                <a:lnTo>
                  <a:pt x="5166650" y="6958869"/>
                </a:lnTo>
                <a:lnTo>
                  <a:pt x="0" y="6958869"/>
                </a:lnTo>
                <a:lnTo>
                  <a:pt x="0" y="0"/>
                </a:lnTo>
                <a:close/>
              </a:path>
            </a:pathLst>
          </a:custGeom>
          <a:blipFill>
            <a:blip r:embed="rId4"/>
            <a:stretch>
              <a:fillRect l="0" t="0" r="-214141" b="0"/>
            </a:stretch>
          </a:blipFill>
        </p:spPr>
      </p:sp>
      <p:sp>
        <p:nvSpPr>
          <p:cNvPr name="TextBox 6" id="6"/>
          <p:cNvSpPr txBox="true"/>
          <p:nvPr/>
        </p:nvSpPr>
        <p:spPr>
          <a:xfrm rot="0">
            <a:off x="3455191" y="3587359"/>
            <a:ext cx="11366021" cy="2482951"/>
          </a:xfrm>
          <a:prstGeom prst="rect">
            <a:avLst/>
          </a:prstGeom>
        </p:spPr>
        <p:txBody>
          <a:bodyPr anchor="t" rtlCol="false" tIns="0" lIns="0" bIns="0" rIns="0">
            <a:spAutoFit/>
          </a:bodyPr>
          <a:lstStyle/>
          <a:p>
            <a:pPr algn="ctr">
              <a:lnSpc>
                <a:spcPts val="8083"/>
              </a:lnSpc>
            </a:pPr>
            <a:r>
              <a:rPr lang="en-US" sz="5857" spc="574">
                <a:solidFill>
                  <a:srgbClr val="7C41DB"/>
                </a:solidFill>
                <a:latin typeface="Montserrat Bold"/>
              </a:rPr>
              <a:t>PNEUMONIA DETECTION USING CNN </a:t>
            </a:r>
          </a:p>
          <a:p>
            <a:pPr algn="ctr">
              <a:lnSpc>
                <a:spcPts val="3514"/>
              </a:lnSpc>
            </a:pPr>
            <a:r>
              <a:rPr lang="en-US" sz="2546" spc="249">
                <a:solidFill>
                  <a:srgbClr val="7C41DB"/>
                </a:solidFill>
                <a:latin typeface="Montserrat Bold"/>
              </a:rPr>
              <a:t>(CONVOLUTIONAL NEURAL NETWORK)</a:t>
            </a:r>
          </a:p>
        </p:txBody>
      </p:sp>
      <p:sp>
        <p:nvSpPr>
          <p:cNvPr name="TextBox 7" id="7"/>
          <p:cNvSpPr txBox="true"/>
          <p:nvPr/>
        </p:nvSpPr>
        <p:spPr>
          <a:xfrm rot="0">
            <a:off x="5786512" y="8640229"/>
            <a:ext cx="6714977" cy="338893"/>
          </a:xfrm>
          <a:prstGeom prst="rect">
            <a:avLst/>
          </a:prstGeom>
        </p:spPr>
        <p:txBody>
          <a:bodyPr anchor="t" rtlCol="false" tIns="0" lIns="0" bIns="0" rIns="0">
            <a:spAutoFit/>
          </a:bodyPr>
          <a:lstStyle/>
          <a:p>
            <a:pPr algn="l">
              <a:lnSpc>
                <a:spcPts val="2811"/>
              </a:lnSpc>
            </a:pPr>
            <a:r>
              <a:rPr lang="en-US" sz="2008" spc="-44">
                <a:solidFill>
                  <a:srgbClr val="000000"/>
                </a:solidFill>
                <a:latin typeface="Montserrat"/>
              </a:rPr>
              <a:t>KALINGA INSTITUTE OF INDUSTRIAL TECHNOLOGY </a:t>
            </a:r>
          </a:p>
        </p:txBody>
      </p:sp>
      <p:sp>
        <p:nvSpPr>
          <p:cNvPr name="TextBox 8" id="8"/>
          <p:cNvSpPr txBox="true"/>
          <p:nvPr/>
        </p:nvSpPr>
        <p:spPr>
          <a:xfrm rot="0">
            <a:off x="7085782" y="8188467"/>
            <a:ext cx="4104839" cy="1311530"/>
          </a:xfrm>
          <a:prstGeom prst="rect">
            <a:avLst/>
          </a:prstGeom>
        </p:spPr>
        <p:txBody>
          <a:bodyPr anchor="t" rtlCol="false" tIns="0" lIns="0" bIns="0" rIns="0">
            <a:spAutoFit/>
          </a:bodyPr>
          <a:lstStyle/>
          <a:p>
            <a:pPr algn="l">
              <a:lnSpc>
                <a:spcPts val="4111"/>
              </a:lnSpc>
            </a:pPr>
            <a:r>
              <a:rPr lang="en-US" sz="1644" spc="-36">
                <a:solidFill>
                  <a:srgbClr val="000000"/>
                </a:solidFill>
                <a:latin typeface="Montserrat"/>
              </a:rPr>
              <a:t>SCHOOL OF COMPUTER ENGINEERING </a:t>
            </a:r>
          </a:p>
          <a:p>
            <a:pPr algn="ctr">
              <a:lnSpc>
                <a:spcPts val="4111"/>
              </a:lnSpc>
            </a:pPr>
            <a:r>
              <a:rPr lang="en-US" sz="1644" spc="-36">
                <a:solidFill>
                  <a:srgbClr val="000000"/>
                </a:solidFill>
                <a:latin typeface="Montserrat"/>
              </a:rPr>
              <a:t>BHUBANESWAR, ODISHA - 751024 </a:t>
            </a:r>
          </a:p>
          <a:p>
            <a:pPr algn="ctr">
              <a:lnSpc>
                <a:spcPts val="822"/>
              </a:lnSpc>
            </a:pPr>
            <a:r>
              <a:rPr lang="en-US" sz="1644" spc="-36">
                <a:solidFill>
                  <a:srgbClr val="000000"/>
                </a:solidFill>
                <a:latin typeface="Montserrat"/>
              </a:rPr>
              <a:t>May 2020 </a:t>
            </a:r>
          </a:p>
        </p:txBody>
      </p:sp>
      <p:sp>
        <p:nvSpPr>
          <p:cNvPr name="Freeform 9" id="9"/>
          <p:cNvSpPr/>
          <p:nvPr/>
        </p:nvSpPr>
        <p:spPr>
          <a:xfrm flipH="false" flipV="false" rot="7659121">
            <a:off x="-4077304" y="-3576201"/>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7659121">
            <a:off x="13228535" y="6041130"/>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E3F4"/>
        </a:solidFill>
      </p:bgPr>
    </p:bg>
    <p:spTree>
      <p:nvGrpSpPr>
        <p:cNvPr id="1" name=""/>
        <p:cNvGrpSpPr/>
        <p:nvPr/>
      </p:nvGrpSpPr>
      <p:grpSpPr>
        <a:xfrm>
          <a:off x="0" y="0"/>
          <a:ext cx="0" cy="0"/>
          <a:chOff x="0" y="0"/>
          <a:chExt cx="0" cy="0"/>
        </a:xfrm>
      </p:grpSpPr>
      <p:sp>
        <p:nvSpPr>
          <p:cNvPr name="Freeform 2" id="2"/>
          <p:cNvSpPr/>
          <p:nvPr/>
        </p:nvSpPr>
        <p:spPr>
          <a:xfrm flipH="false" flipV="false" rot="0">
            <a:off x="9335730" y="620326"/>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
        <p:nvSpPr>
          <p:cNvPr name="TextBox 3" id="3"/>
          <p:cNvSpPr txBox="true"/>
          <p:nvPr/>
        </p:nvSpPr>
        <p:spPr>
          <a:xfrm rot="0">
            <a:off x="474541" y="7245817"/>
            <a:ext cx="16974613" cy="2389392"/>
          </a:xfrm>
          <a:prstGeom prst="rect">
            <a:avLst/>
          </a:prstGeom>
        </p:spPr>
        <p:txBody>
          <a:bodyPr anchor="t" rtlCol="false" tIns="0" lIns="0" bIns="0" rIns="0">
            <a:spAutoFit/>
          </a:bodyPr>
          <a:lstStyle/>
          <a:p>
            <a:pPr>
              <a:lnSpc>
                <a:spcPts val="6376"/>
              </a:lnSpc>
              <a:spcBef>
                <a:spcPct val="0"/>
              </a:spcBef>
            </a:pPr>
            <a:r>
              <a:rPr lang="en-US" sz="4554" spc="-45">
                <a:solidFill>
                  <a:srgbClr val="363636"/>
                </a:solidFill>
                <a:latin typeface="Montserrat Medium"/>
              </a:rPr>
              <a:t> The script sets image size to 1024 pixels. It defines paths for RSNA pneumonia dataset images and the destination folder for processed data.</a:t>
            </a:r>
          </a:p>
        </p:txBody>
      </p:sp>
      <p:sp>
        <p:nvSpPr>
          <p:cNvPr name="TextBox 4" id="4"/>
          <p:cNvSpPr txBox="true"/>
          <p:nvPr/>
        </p:nvSpPr>
        <p:spPr>
          <a:xfrm rot="0">
            <a:off x="1738122" y="1457235"/>
            <a:ext cx="7223726" cy="4941154"/>
          </a:xfrm>
          <a:prstGeom prst="rect">
            <a:avLst/>
          </a:prstGeom>
        </p:spPr>
        <p:txBody>
          <a:bodyPr anchor="t" rtlCol="false" tIns="0" lIns="0" bIns="0" rIns="0">
            <a:spAutoFit/>
          </a:bodyPr>
          <a:lstStyle/>
          <a:p>
            <a:pPr>
              <a:lnSpc>
                <a:spcPts val="19137"/>
              </a:lnSpc>
            </a:pPr>
            <a:r>
              <a:rPr lang="en-US" sz="18401">
                <a:solidFill>
                  <a:srgbClr val="363636"/>
                </a:solidFill>
                <a:latin typeface="Montserrat Bold"/>
              </a:rPr>
              <a:t>1024 </a:t>
            </a:r>
          </a:p>
          <a:p>
            <a:pPr>
              <a:lnSpc>
                <a:spcPts val="19137"/>
              </a:lnSpc>
            </a:pPr>
            <a:r>
              <a:rPr lang="en-US" sz="18401">
                <a:solidFill>
                  <a:srgbClr val="363636"/>
                </a:solidFill>
                <a:latin typeface="Montserrat Bold"/>
              </a:rPr>
              <a:t>Pixels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9E3F4"/>
        </a:solidFill>
      </p:bgPr>
    </p:bg>
    <p:spTree>
      <p:nvGrpSpPr>
        <p:cNvPr id="1" name=""/>
        <p:cNvGrpSpPr/>
        <p:nvPr/>
      </p:nvGrpSpPr>
      <p:grpSpPr>
        <a:xfrm>
          <a:off x="0" y="0"/>
          <a:ext cx="0" cy="0"/>
          <a:chOff x="0" y="0"/>
          <a:chExt cx="0" cy="0"/>
        </a:xfrm>
      </p:grpSpPr>
      <p:sp>
        <p:nvSpPr>
          <p:cNvPr name="TextBox 2" id="2"/>
          <p:cNvSpPr txBox="true"/>
          <p:nvPr/>
        </p:nvSpPr>
        <p:spPr>
          <a:xfrm rot="0">
            <a:off x="622080" y="1234477"/>
            <a:ext cx="17043840" cy="7770420"/>
          </a:xfrm>
          <a:prstGeom prst="rect">
            <a:avLst/>
          </a:prstGeom>
        </p:spPr>
        <p:txBody>
          <a:bodyPr anchor="t" rtlCol="false" tIns="0" lIns="0" bIns="0" rIns="0">
            <a:spAutoFit/>
          </a:bodyPr>
          <a:lstStyle/>
          <a:p>
            <a:pPr>
              <a:lnSpc>
                <a:spcPts val="3259"/>
              </a:lnSpc>
              <a:spcBef>
                <a:spcPct val="0"/>
              </a:spcBef>
            </a:pPr>
            <a:r>
              <a:rPr lang="en-US" sz="2327" spc="-23">
                <a:solidFill>
                  <a:srgbClr val="000000"/>
                </a:solidFill>
                <a:latin typeface="Montserrat Bold"/>
              </a:rPr>
              <a:t>Project Analysis:</a:t>
            </a:r>
          </a:p>
          <a:p>
            <a:pPr>
              <a:lnSpc>
                <a:spcPts val="3259"/>
              </a:lnSpc>
              <a:spcBef>
                <a:spcPct val="0"/>
              </a:spcBef>
            </a:pPr>
            <a:r>
              <a:rPr lang="en-US" sz="2327" spc="-23">
                <a:solidFill>
                  <a:srgbClr val="000000"/>
                </a:solidFill>
                <a:latin typeface="Montserrat"/>
              </a:rPr>
              <a:t>Data Analysis:</a:t>
            </a:r>
          </a:p>
          <a:p>
            <a:pPr>
              <a:lnSpc>
                <a:spcPts val="3259"/>
              </a:lnSpc>
              <a:spcBef>
                <a:spcPct val="0"/>
              </a:spcBef>
            </a:pPr>
            <a:r>
              <a:rPr lang="en-US" sz="2327" spc="-23">
                <a:solidFill>
                  <a:srgbClr val="000000"/>
                </a:solidFill>
                <a:latin typeface="Montserrat"/>
              </a:rPr>
              <a:t>- Explore the statistics of the dataset, such as the number of samples and the distribution of classes.</a:t>
            </a:r>
          </a:p>
          <a:p>
            <a:pPr>
              <a:lnSpc>
                <a:spcPts val="3259"/>
              </a:lnSpc>
              <a:spcBef>
                <a:spcPct val="0"/>
              </a:spcBef>
            </a:pPr>
            <a:r>
              <a:rPr lang="en-US" sz="2327" spc="-23">
                <a:solidFill>
                  <a:srgbClr val="000000"/>
                </a:solidFill>
                <a:latin typeface="Montserrat"/>
              </a:rPr>
              <a:t>- Visualize the data distributions and the annotations of the labels.</a:t>
            </a:r>
          </a:p>
          <a:p>
            <a:pPr>
              <a:lnSpc>
                <a:spcPts val="3259"/>
              </a:lnSpc>
              <a:spcBef>
                <a:spcPct val="0"/>
              </a:spcBef>
            </a:pPr>
          </a:p>
          <a:p>
            <a:pPr>
              <a:lnSpc>
                <a:spcPts val="3259"/>
              </a:lnSpc>
              <a:spcBef>
                <a:spcPct val="0"/>
              </a:spcBef>
            </a:pPr>
            <a:r>
              <a:rPr lang="en-US" sz="2327" spc="-23">
                <a:solidFill>
                  <a:srgbClr val="000000"/>
                </a:solidFill>
                <a:latin typeface="Montserrat Bold"/>
              </a:rPr>
              <a:t>System Design:</a:t>
            </a:r>
          </a:p>
          <a:p>
            <a:pPr>
              <a:lnSpc>
                <a:spcPts val="3259"/>
              </a:lnSpc>
              <a:spcBef>
                <a:spcPct val="0"/>
              </a:spcBef>
            </a:pPr>
            <a:r>
              <a:rPr lang="en-US" sz="2327" spc="-23">
                <a:solidFill>
                  <a:srgbClr val="000000"/>
                </a:solidFill>
                <a:latin typeface="Montserrat"/>
              </a:rPr>
              <a:t>Data Processing:</a:t>
            </a:r>
          </a:p>
          <a:p>
            <a:pPr>
              <a:lnSpc>
                <a:spcPts val="3259"/>
              </a:lnSpc>
              <a:spcBef>
                <a:spcPct val="0"/>
              </a:spcBef>
            </a:pPr>
            <a:r>
              <a:rPr lang="en-US" sz="2327" spc="-23">
                <a:solidFill>
                  <a:srgbClr val="000000"/>
                </a:solidFill>
                <a:latin typeface="Montserrat"/>
              </a:rPr>
              <a:t>- Convert the DICOM images to the JPEG format to facilitate further processing.</a:t>
            </a:r>
          </a:p>
          <a:p>
            <a:pPr>
              <a:lnSpc>
                <a:spcPts val="3259"/>
              </a:lnSpc>
              <a:spcBef>
                <a:spcPct val="0"/>
              </a:spcBef>
            </a:pPr>
            <a:r>
              <a:rPr lang="en-US" sz="2327" spc="-23">
                <a:solidFill>
                  <a:srgbClr val="000000"/>
                </a:solidFill>
                <a:latin typeface="Montserrat"/>
              </a:rPr>
              <a:t>- Generate bounding box annotations for the training process.</a:t>
            </a:r>
          </a:p>
          <a:p>
            <a:pPr>
              <a:lnSpc>
                <a:spcPts val="3259"/>
              </a:lnSpc>
              <a:spcBef>
                <a:spcPct val="0"/>
              </a:spcBef>
            </a:pPr>
          </a:p>
          <a:p>
            <a:pPr>
              <a:lnSpc>
                <a:spcPts val="3259"/>
              </a:lnSpc>
              <a:spcBef>
                <a:spcPct val="0"/>
              </a:spcBef>
            </a:pPr>
            <a:r>
              <a:rPr lang="en-US" sz="2327" spc="-23">
                <a:solidFill>
                  <a:srgbClr val="000000"/>
                </a:solidFill>
                <a:latin typeface="Montserrat Bold"/>
              </a:rPr>
              <a:t>Model Selection:</a:t>
            </a:r>
          </a:p>
          <a:p>
            <a:pPr>
              <a:lnSpc>
                <a:spcPts val="3259"/>
              </a:lnSpc>
              <a:spcBef>
                <a:spcPct val="0"/>
              </a:spcBef>
            </a:pPr>
            <a:r>
              <a:rPr lang="en-US" sz="2327" spc="-23">
                <a:solidFill>
                  <a:srgbClr val="000000"/>
                </a:solidFill>
                <a:latin typeface="Montserrat"/>
              </a:rPr>
              <a:t>- Choose the YOLOv9 architecture as the model of choice for object detection.</a:t>
            </a:r>
          </a:p>
          <a:p>
            <a:pPr>
              <a:lnSpc>
                <a:spcPts val="3259"/>
              </a:lnSpc>
              <a:spcBef>
                <a:spcPct val="0"/>
              </a:spcBef>
            </a:pPr>
          </a:p>
          <a:p>
            <a:pPr>
              <a:lnSpc>
                <a:spcPts val="3259"/>
              </a:lnSpc>
              <a:spcBef>
                <a:spcPct val="0"/>
              </a:spcBef>
            </a:pPr>
            <a:r>
              <a:rPr lang="en-US" sz="2327" spc="-23">
                <a:solidFill>
                  <a:srgbClr val="000000"/>
                </a:solidFill>
                <a:latin typeface="Montserrat Bold"/>
              </a:rPr>
              <a:t>Training Pipeline:</a:t>
            </a:r>
          </a:p>
          <a:p>
            <a:pPr>
              <a:lnSpc>
                <a:spcPts val="3259"/>
              </a:lnSpc>
              <a:spcBef>
                <a:spcPct val="0"/>
              </a:spcBef>
            </a:pPr>
            <a:r>
              <a:rPr lang="en-US" sz="2327" spc="-23">
                <a:solidFill>
                  <a:srgbClr val="000000"/>
                </a:solidFill>
                <a:latin typeface="Montserrat"/>
              </a:rPr>
              <a:t>- Define the training configuration, including parameters such as the number of epochs and the learning rate.</a:t>
            </a:r>
          </a:p>
          <a:p>
            <a:pPr>
              <a:lnSpc>
                <a:spcPts val="3259"/>
              </a:lnSpc>
              <a:spcBef>
                <a:spcPct val="0"/>
              </a:spcBef>
            </a:pPr>
            <a:r>
              <a:rPr lang="en-US" sz="2327" spc="-23">
                <a:solidFill>
                  <a:srgbClr val="000000"/>
                </a:solidFill>
                <a:latin typeface="Montserrat"/>
              </a:rPr>
              <a:t>- Implement the training loop, ensuring to save checkpoints during the process.</a:t>
            </a:r>
          </a:p>
          <a:p>
            <a:pPr>
              <a:lnSpc>
                <a:spcPts val="3259"/>
              </a:lnSpc>
              <a:spcBef>
                <a:spcPct val="0"/>
              </a:spcBef>
            </a:pPr>
          </a:p>
          <a:p>
            <a:pPr>
              <a:lnSpc>
                <a:spcPts val="3259"/>
              </a:lnSpc>
              <a:spcBef>
                <a:spcPct val="0"/>
              </a:spcBef>
            </a:pPr>
            <a:r>
              <a:rPr lang="en-US" sz="2327" spc="-23">
                <a:solidFill>
                  <a:srgbClr val="000000"/>
                </a:solidFill>
                <a:latin typeface="Montserrat Bold"/>
              </a:rPr>
              <a:t>Validation Pipeline:</a:t>
            </a:r>
          </a:p>
          <a:p>
            <a:pPr>
              <a:lnSpc>
                <a:spcPts val="3259"/>
              </a:lnSpc>
              <a:spcBef>
                <a:spcPct val="0"/>
              </a:spcBef>
            </a:pPr>
            <a:r>
              <a:rPr lang="en-US" sz="2327" spc="-23">
                <a:solidFill>
                  <a:srgbClr val="000000"/>
                </a:solidFill>
                <a:latin typeface="Montserrat"/>
              </a:rPr>
              <a:t>- Evaluate the model's performance on a separate validation set to assess its effectiveness in detecting pneumonia.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9E3F4"/>
        </a:solidFill>
      </p:bgPr>
    </p:bg>
    <p:spTree>
      <p:nvGrpSpPr>
        <p:cNvPr id="1" name=""/>
        <p:cNvGrpSpPr/>
        <p:nvPr/>
      </p:nvGrpSpPr>
      <p:grpSpPr>
        <a:xfrm>
          <a:off x="0" y="0"/>
          <a:ext cx="0" cy="0"/>
          <a:chOff x="0" y="0"/>
          <a:chExt cx="0" cy="0"/>
        </a:xfrm>
      </p:grpSpPr>
      <p:sp>
        <p:nvSpPr>
          <p:cNvPr name="TextBox 2" id="2"/>
          <p:cNvSpPr txBox="true"/>
          <p:nvPr/>
        </p:nvSpPr>
        <p:spPr>
          <a:xfrm rot="0">
            <a:off x="491877" y="586800"/>
            <a:ext cx="13180106" cy="2259845"/>
          </a:xfrm>
          <a:prstGeom prst="rect">
            <a:avLst/>
          </a:prstGeom>
        </p:spPr>
        <p:txBody>
          <a:bodyPr anchor="t" rtlCol="false" tIns="0" lIns="0" bIns="0" rIns="0">
            <a:spAutoFit/>
          </a:bodyPr>
          <a:lstStyle/>
          <a:p>
            <a:pPr>
              <a:lnSpc>
                <a:spcPts val="3712"/>
              </a:lnSpc>
            </a:pPr>
          </a:p>
          <a:p>
            <a:pPr>
              <a:lnSpc>
                <a:spcPts val="3712"/>
              </a:lnSpc>
            </a:pPr>
            <a:r>
              <a:rPr lang="en-US" sz="2651">
                <a:solidFill>
                  <a:srgbClr val="000000"/>
                </a:solidFill>
                <a:latin typeface="Montserrat"/>
              </a:rPr>
              <a:t>The provided code initializes a YOLOv9 model using a pre-trained checkpoint. It logs into Weights &amp; Biases for experiment tracking. The model is trained for 30 epochs, with periodic checkpoint saving. After training, the final model is saved as "</a:t>
            </a:r>
            <a:r>
              <a:rPr lang="en-US" sz="2651">
                <a:solidFill>
                  <a:srgbClr val="000000"/>
                </a:solidFill>
                <a:latin typeface="Montserrat Bold"/>
              </a:rPr>
              <a:t>final_yolov9.pt</a:t>
            </a:r>
            <a:r>
              <a:rPr lang="en-US" sz="2651">
                <a:solidFill>
                  <a:srgbClr val="000000"/>
                </a:solidFill>
                <a:latin typeface="Montserrat"/>
              </a:rPr>
              <a:t>".</a:t>
            </a:r>
          </a:p>
        </p:txBody>
      </p:sp>
      <p:sp>
        <p:nvSpPr>
          <p:cNvPr name="Freeform 3" id="3"/>
          <p:cNvSpPr/>
          <p:nvPr/>
        </p:nvSpPr>
        <p:spPr>
          <a:xfrm flipH="false" flipV="false" rot="0">
            <a:off x="491877" y="3627543"/>
            <a:ext cx="12962181" cy="6015507"/>
          </a:xfrm>
          <a:custGeom>
            <a:avLst/>
            <a:gdLst/>
            <a:ahLst/>
            <a:cxnLst/>
            <a:rect r="r" b="b" t="t" l="l"/>
            <a:pathLst>
              <a:path h="6015507" w="12962181">
                <a:moveTo>
                  <a:pt x="0" y="0"/>
                </a:moveTo>
                <a:lnTo>
                  <a:pt x="12962181" y="0"/>
                </a:lnTo>
                <a:lnTo>
                  <a:pt x="12962181" y="6015507"/>
                </a:lnTo>
                <a:lnTo>
                  <a:pt x="0" y="6015507"/>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E9E3F4"/>
        </a:solidFill>
      </p:bgPr>
    </p:bg>
    <p:spTree>
      <p:nvGrpSpPr>
        <p:cNvPr id="1" name=""/>
        <p:cNvGrpSpPr/>
        <p:nvPr/>
      </p:nvGrpSpPr>
      <p:grpSpPr>
        <a:xfrm>
          <a:off x="0" y="0"/>
          <a:ext cx="0" cy="0"/>
          <a:chOff x="0" y="0"/>
          <a:chExt cx="0" cy="0"/>
        </a:xfrm>
      </p:grpSpPr>
      <p:sp>
        <p:nvSpPr>
          <p:cNvPr name="TextBox 2" id="2"/>
          <p:cNvSpPr txBox="true"/>
          <p:nvPr/>
        </p:nvSpPr>
        <p:spPr>
          <a:xfrm rot="0">
            <a:off x="2262866" y="2363569"/>
            <a:ext cx="13762267" cy="5502711"/>
          </a:xfrm>
          <a:prstGeom prst="rect">
            <a:avLst/>
          </a:prstGeom>
        </p:spPr>
        <p:txBody>
          <a:bodyPr anchor="t" rtlCol="false" tIns="0" lIns="0" bIns="0" rIns="0">
            <a:spAutoFit/>
          </a:bodyPr>
          <a:lstStyle/>
          <a:p>
            <a:pPr marL="670978" indent="-335489" lvl="1">
              <a:lnSpc>
                <a:spcPts val="4350"/>
              </a:lnSpc>
              <a:buFont typeface="Arial"/>
              <a:buChar char="•"/>
            </a:pPr>
            <a:r>
              <a:rPr lang="en-US" sz="3107" spc="-31">
                <a:solidFill>
                  <a:srgbClr val="000000"/>
                </a:solidFill>
                <a:latin typeface="Montserrat"/>
              </a:rPr>
              <a:t>The program is tracking the run with </a:t>
            </a:r>
            <a:r>
              <a:rPr lang="en-US" sz="3107" spc="-31">
                <a:solidFill>
                  <a:srgbClr val="000000"/>
                </a:solidFill>
                <a:latin typeface="Montserrat Bold"/>
              </a:rPr>
              <a:t>wandb version 0.16.5.</a:t>
            </a:r>
          </a:p>
          <a:p>
            <a:pPr marL="670978" indent="-335489" lvl="1">
              <a:lnSpc>
                <a:spcPts val="4350"/>
              </a:lnSpc>
              <a:buFont typeface="Arial"/>
              <a:buChar char="•"/>
            </a:pPr>
            <a:r>
              <a:rPr lang="en-US" sz="3107" spc="-31">
                <a:solidFill>
                  <a:srgbClr val="000000"/>
                </a:solidFill>
                <a:latin typeface="Montserrat"/>
              </a:rPr>
              <a:t>The program is freezing the layer 'model.22.dfl.conv.weight".</a:t>
            </a:r>
          </a:p>
          <a:p>
            <a:pPr marL="670978" indent="-335489" lvl="1">
              <a:lnSpc>
                <a:spcPts val="4350"/>
              </a:lnSpc>
              <a:buFont typeface="Arial"/>
              <a:buChar char="•"/>
            </a:pPr>
            <a:r>
              <a:rPr lang="en-US" sz="3107" spc="-31">
                <a:solidFill>
                  <a:srgbClr val="000000"/>
                </a:solidFill>
                <a:latin typeface="Montserrat"/>
              </a:rPr>
              <a:t>The program is downloading the file '</a:t>
            </a:r>
            <a:r>
              <a:rPr lang="en-US" sz="3107" spc="-31">
                <a:solidFill>
                  <a:srgbClr val="000000"/>
                </a:solidFill>
                <a:latin typeface="Montserrat Bold"/>
              </a:rPr>
              <a:t>yolov8n.pt</a:t>
            </a:r>
            <a:r>
              <a:rPr lang="en-US" sz="3107" spc="-31">
                <a:solidFill>
                  <a:srgbClr val="000000"/>
                </a:solidFill>
                <a:latin typeface="Montserrat"/>
              </a:rPr>
              <a:t>' from the internet.</a:t>
            </a:r>
          </a:p>
          <a:p>
            <a:pPr marL="670978" indent="-335489" lvl="1">
              <a:lnSpc>
                <a:spcPts val="4350"/>
              </a:lnSpc>
              <a:buFont typeface="Arial"/>
              <a:buChar char="•"/>
            </a:pPr>
            <a:r>
              <a:rPr lang="en-US" sz="3107" spc="-31">
                <a:solidFill>
                  <a:srgbClr val="000000"/>
                </a:solidFill>
                <a:latin typeface="Montserrat"/>
              </a:rPr>
              <a:t>The program is scanning the directories /kaggle/working/datasets/labels/train and /kaggle/working/datasets/labels/val.</a:t>
            </a:r>
          </a:p>
          <a:p>
            <a:pPr marL="670978" indent="-335489" lvl="1">
              <a:lnSpc>
                <a:spcPts val="4350"/>
              </a:lnSpc>
              <a:buFont typeface="Arial"/>
              <a:buChar char="•"/>
            </a:pPr>
            <a:r>
              <a:rPr lang="en-US" sz="3107" spc="-31">
                <a:solidFill>
                  <a:srgbClr val="000000"/>
                </a:solidFill>
                <a:latin typeface="Montserrat"/>
              </a:rPr>
              <a:t>The program is plotting labels to runs/detect/train/</a:t>
            </a:r>
            <a:r>
              <a:rPr lang="en-US" sz="3107" spc="-31">
                <a:solidFill>
                  <a:srgbClr val="000000"/>
                </a:solidFill>
                <a:latin typeface="Montserrat Bold"/>
              </a:rPr>
              <a:t>labels.jpg</a:t>
            </a:r>
            <a:r>
              <a:rPr lang="en-US" sz="3107" spc="-31">
                <a:solidFill>
                  <a:srgbClr val="000000"/>
                </a:solidFill>
                <a:latin typeface="Montserrat"/>
              </a:rPr>
              <a:t>.</a:t>
            </a:r>
          </a:p>
          <a:p>
            <a:pPr marL="670978" indent="-335489" lvl="1">
              <a:lnSpc>
                <a:spcPts val="4350"/>
              </a:lnSpc>
              <a:buFont typeface="Arial"/>
              <a:buChar char="•"/>
            </a:pPr>
            <a:r>
              <a:rPr lang="en-US" sz="3107" spc="-31">
                <a:solidFill>
                  <a:srgbClr val="000000"/>
                </a:solidFill>
                <a:latin typeface="Montserrat Bold"/>
              </a:rPr>
              <a:t>The program is using an SGD optimizer with a learning rate of 0.01 and a momentum of 0.9.</a:t>
            </a:r>
          </a:p>
          <a:p>
            <a:pPr marL="670978" indent="-335489" lvl="1">
              <a:lnSpc>
                <a:spcPts val="4350"/>
              </a:lnSpc>
              <a:buFont typeface="Arial"/>
              <a:buChar char="•"/>
            </a:pPr>
            <a:r>
              <a:rPr lang="en-US" sz="3107" spc="-31">
                <a:solidFill>
                  <a:srgbClr val="000000"/>
                </a:solidFill>
                <a:latin typeface="Montserrat"/>
              </a:rPr>
              <a:t>The program is training for </a:t>
            </a:r>
            <a:r>
              <a:rPr lang="en-US" sz="3107" spc="-31">
                <a:solidFill>
                  <a:srgbClr val="000000"/>
                </a:solidFill>
                <a:latin typeface="Montserrat Bold"/>
              </a:rPr>
              <a:t>30 epochs</a:t>
            </a:r>
            <a:r>
              <a:rPr lang="en-US" sz="3107" spc="-31">
                <a:solidFill>
                  <a:srgbClr val="000000"/>
                </a:solidFill>
                <a:latin typeface="Montserrat"/>
              </a:rPr>
              <a:t>.</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9E3F4"/>
        </a:solidFill>
      </p:bgPr>
    </p:bg>
    <p:spTree>
      <p:nvGrpSpPr>
        <p:cNvPr id="1" name=""/>
        <p:cNvGrpSpPr/>
        <p:nvPr/>
      </p:nvGrpSpPr>
      <p:grpSpPr>
        <a:xfrm>
          <a:off x="0" y="0"/>
          <a:ext cx="0" cy="0"/>
          <a:chOff x="0" y="0"/>
          <a:chExt cx="0" cy="0"/>
        </a:xfrm>
      </p:grpSpPr>
      <p:sp>
        <p:nvSpPr>
          <p:cNvPr name="TextBox 2" id="2"/>
          <p:cNvSpPr txBox="true"/>
          <p:nvPr/>
        </p:nvSpPr>
        <p:spPr>
          <a:xfrm rot="0">
            <a:off x="287587" y="2058807"/>
            <a:ext cx="9729637" cy="6588487"/>
          </a:xfrm>
          <a:prstGeom prst="rect">
            <a:avLst/>
          </a:prstGeom>
        </p:spPr>
        <p:txBody>
          <a:bodyPr anchor="t" rtlCol="false" tIns="0" lIns="0" bIns="0" rIns="0">
            <a:spAutoFit/>
          </a:bodyPr>
          <a:lstStyle/>
          <a:p>
            <a:pPr>
              <a:lnSpc>
                <a:spcPts val="16778"/>
              </a:lnSpc>
            </a:pPr>
            <a:r>
              <a:rPr lang="en-US" sz="17661" spc="-883">
                <a:solidFill>
                  <a:srgbClr val="000000"/>
                </a:solidFill>
                <a:latin typeface="League Spartan"/>
              </a:rPr>
              <a:t>What</a:t>
            </a:r>
          </a:p>
          <a:p>
            <a:pPr>
              <a:lnSpc>
                <a:spcPts val="16778"/>
              </a:lnSpc>
            </a:pPr>
            <a:r>
              <a:rPr lang="en-US" sz="17661" spc="-883">
                <a:solidFill>
                  <a:srgbClr val="000000"/>
                </a:solidFill>
                <a:latin typeface="League Spartan"/>
              </a:rPr>
              <a:t>is </a:t>
            </a:r>
          </a:p>
          <a:p>
            <a:pPr algn="l">
              <a:lnSpc>
                <a:spcPts val="17253"/>
              </a:lnSpc>
            </a:pPr>
            <a:r>
              <a:rPr lang="en-US" sz="18161" spc="-908">
                <a:solidFill>
                  <a:srgbClr val="000000"/>
                </a:solidFill>
                <a:latin typeface="League Spartan"/>
              </a:rPr>
              <a:t>wandb?</a:t>
            </a:r>
          </a:p>
        </p:txBody>
      </p:sp>
      <p:sp>
        <p:nvSpPr>
          <p:cNvPr name="TextBox 3" id="3"/>
          <p:cNvSpPr txBox="true"/>
          <p:nvPr/>
        </p:nvSpPr>
        <p:spPr>
          <a:xfrm rot="0">
            <a:off x="10510250" y="981625"/>
            <a:ext cx="6962436" cy="8562425"/>
          </a:xfrm>
          <a:prstGeom prst="rect">
            <a:avLst/>
          </a:prstGeom>
        </p:spPr>
        <p:txBody>
          <a:bodyPr anchor="t" rtlCol="false" tIns="0" lIns="0" bIns="0" rIns="0">
            <a:spAutoFit/>
          </a:bodyPr>
          <a:lstStyle/>
          <a:p>
            <a:pPr>
              <a:lnSpc>
                <a:spcPts val="4517"/>
              </a:lnSpc>
            </a:pPr>
            <a:r>
              <a:rPr lang="en-US" sz="3448" spc="-172">
                <a:solidFill>
                  <a:srgbClr val="000000"/>
                </a:solidFill>
                <a:latin typeface="Montserrat"/>
              </a:rPr>
              <a:t>Wandb, short for</a:t>
            </a:r>
          </a:p>
          <a:p>
            <a:pPr>
              <a:lnSpc>
                <a:spcPts val="4517"/>
              </a:lnSpc>
            </a:pPr>
            <a:r>
              <a:rPr lang="en-US" sz="3448" spc="-172">
                <a:solidFill>
                  <a:srgbClr val="000000"/>
                </a:solidFill>
                <a:latin typeface="Montserrat"/>
              </a:rPr>
              <a:t> </a:t>
            </a:r>
            <a:r>
              <a:rPr lang="en-US" sz="3448" spc="-172">
                <a:solidFill>
                  <a:srgbClr val="000000"/>
                </a:solidFill>
                <a:latin typeface="Montserrat Bold"/>
              </a:rPr>
              <a:t>Weights &amp; Biases,</a:t>
            </a:r>
          </a:p>
          <a:p>
            <a:pPr>
              <a:lnSpc>
                <a:spcPts val="4517"/>
              </a:lnSpc>
            </a:pPr>
            <a:r>
              <a:rPr lang="en-US" sz="3448" spc="-172">
                <a:solidFill>
                  <a:srgbClr val="000000"/>
                </a:solidFill>
                <a:latin typeface="Montserrat"/>
              </a:rPr>
              <a:t> is a machine learning experiment tracking and visualization platform. It's relevant to the above project as it enables researchers to monitor and analyze the training process of CNN models such as YOLOv8 or YOLOv9 for pneumonia detection. With wandb, researchers can track model performance metrics, visualize training progress, and collaborate effectively to improve model accuracy and efficiency.</a:t>
            </a:r>
          </a:p>
          <a:p>
            <a:pPr algn="l">
              <a:lnSpc>
                <a:spcPts val="451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9E3F4"/>
        </a:solidFill>
      </p:bgPr>
    </p:bg>
    <p:spTree>
      <p:nvGrpSpPr>
        <p:cNvPr id="1" name=""/>
        <p:cNvGrpSpPr/>
        <p:nvPr/>
      </p:nvGrpSpPr>
      <p:grpSpPr>
        <a:xfrm>
          <a:off x="0" y="0"/>
          <a:ext cx="0" cy="0"/>
          <a:chOff x="0" y="0"/>
          <a:chExt cx="0" cy="0"/>
        </a:xfrm>
      </p:grpSpPr>
      <p:sp>
        <p:nvSpPr>
          <p:cNvPr name="Freeform 2" id="2"/>
          <p:cNvSpPr/>
          <p:nvPr/>
        </p:nvSpPr>
        <p:spPr>
          <a:xfrm flipH="false" flipV="false" rot="0">
            <a:off x="9291341" y="2864653"/>
            <a:ext cx="6645459" cy="6645459"/>
          </a:xfrm>
          <a:custGeom>
            <a:avLst/>
            <a:gdLst/>
            <a:ahLst/>
            <a:cxnLst/>
            <a:rect r="r" b="b" t="t" l="l"/>
            <a:pathLst>
              <a:path h="6645459" w="6645459">
                <a:moveTo>
                  <a:pt x="0" y="0"/>
                </a:moveTo>
                <a:lnTo>
                  <a:pt x="6645459" y="0"/>
                </a:lnTo>
                <a:lnTo>
                  <a:pt x="6645459" y="6645459"/>
                </a:lnTo>
                <a:lnTo>
                  <a:pt x="0" y="6645459"/>
                </a:lnTo>
                <a:lnTo>
                  <a:pt x="0" y="0"/>
                </a:lnTo>
                <a:close/>
              </a:path>
            </a:pathLst>
          </a:custGeom>
          <a:blipFill>
            <a:blip r:embed="rId2"/>
            <a:stretch>
              <a:fillRect l="0" t="0" r="0" b="0"/>
            </a:stretch>
          </a:blipFill>
        </p:spPr>
      </p:sp>
      <p:sp>
        <p:nvSpPr>
          <p:cNvPr name="Freeform 3" id="3"/>
          <p:cNvSpPr/>
          <p:nvPr/>
        </p:nvSpPr>
        <p:spPr>
          <a:xfrm flipH="false" flipV="false" rot="0">
            <a:off x="1460013" y="2864653"/>
            <a:ext cx="6645459" cy="6645459"/>
          </a:xfrm>
          <a:custGeom>
            <a:avLst/>
            <a:gdLst/>
            <a:ahLst/>
            <a:cxnLst/>
            <a:rect r="r" b="b" t="t" l="l"/>
            <a:pathLst>
              <a:path h="6645459" w="6645459">
                <a:moveTo>
                  <a:pt x="0" y="0"/>
                </a:moveTo>
                <a:lnTo>
                  <a:pt x="6645459" y="0"/>
                </a:lnTo>
                <a:lnTo>
                  <a:pt x="6645459" y="6645459"/>
                </a:lnTo>
                <a:lnTo>
                  <a:pt x="0" y="6645459"/>
                </a:lnTo>
                <a:lnTo>
                  <a:pt x="0" y="0"/>
                </a:lnTo>
                <a:close/>
              </a:path>
            </a:pathLst>
          </a:custGeom>
          <a:blipFill>
            <a:blip r:embed="rId3"/>
            <a:stretch>
              <a:fillRect l="0" t="0" r="0" b="0"/>
            </a:stretch>
          </a:blipFill>
        </p:spPr>
      </p:sp>
      <p:sp>
        <p:nvSpPr>
          <p:cNvPr name="TextBox 4" id="4"/>
          <p:cNvSpPr txBox="true"/>
          <p:nvPr/>
        </p:nvSpPr>
        <p:spPr>
          <a:xfrm rot="0">
            <a:off x="294681" y="675829"/>
            <a:ext cx="17993319" cy="1644015"/>
          </a:xfrm>
          <a:prstGeom prst="rect">
            <a:avLst/>
          </a:prstGeom>
        </p:spPr>
        <p:txBody>
          <a:bodyPr anchor="t" rtlCol="false" tIns="0" lIns="0" bIns="0" rIns="0">
            <a:spAutoFit/>
          </a:bodyPr>
          <a:lstStyle/>
          <a:p>
            <a:pPr>
              <a:lnSpc>
                <a:spcPts val="4409"/>
              </a:lnSpc>
            </a:pPr>
            <a:r>
              <a:rPr lang="en-US" sz="3150">
                <a:solidFill>
                  <a:srgbClr val="040506"/>
                </a:solidFill>
                <a:latin typeface="Montserrat Medium"/>
              </a:rPr>
              <a:t>A bounding box, often abbreviated as bbox, is a rectangular frame drawn around an object in an image to indicate its location and size. In object detection tasks, bounding boxes are used to identify and localize objects within images.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588626" y="2557076"/>
            <a:ext cx="15110748" cy="1636395"/>
          </a:xfrm>
          <a:prstGeom prst="rect">
            <a:avLst/>
          </a:prstGeom>
        </p:spPr>
        <p:txBody>
          <a:bodyPr anchor="t" rtlCol="false" tIns="0" lIns="0" bIns="0" rIns="0">
            <a:spAutoFit/>
          </a:bodyPr>
          <a:lstStyle/>
          <a:p>
            <a:pPr algn="ctr" marL="0" indent="0" lvl="0">
              <a:lnSpc>
                <a:spcPts val="12858"/>
              </a:lnSpc>
              <a:spcBef>
                <a:spcPct val="0"/>
              </a:spcBef>
            </a:pPr>
            <a:r>
              <a:rPr lang="en-US" sz="10715">
                <a:solidFill>
                  <a:srgbClr val="363636"/>
                </a:solidFill>
                <a:latin typeface="Now Bold"/>
              </a:rPr>
              <a:t>OUR TEAM</a:t>
            </a:r>
          </a:p>
        </p:txBody>
      </p:sp>
      <p:sp>
        <p:nvSpPr>
          <p:cNvPr name="TextBox 3" id="3"/>
          <p:cNvSpPr txBox="true"/>
          <p:nvPr/>
        </p:nvSpPr>
        <p:spPr>
          <a:xfrm rot="0">
            <a:off x="5250861" y="4872036"/>
            <a:ext cx="7786278" cy="2654141"/>
          </a:xfrm>
          <a:prstGeom prst="rect">
            <a:avLst/>
          </a:prstGeom>
        </p:spPr>
        <p:txBody>
          <a:bodyPr anchor="t" rtlCol="false" tIns="0" lIns="0" bIns="0" rIns="0">
            <a:spAutoFit/>
          </a:bodyPr>
          <a:lstStyle/>
          <a:p>
            <a:pPr>
              <a:lnSpc>
                <a:spcPts val="4226"/>
              </a:lnSpc>
            </a:pPr>
            <a:r>
              <a:rPr lang="en-US" sz="3062" spc="217">
                <a:solidFill>
                  <a:srgbClr val="000000"/>
                </a:solidFill>
                <a:latin typeface="Montserrat Medium"/>
              </a:rPr>
              <a:t>1. Abhishek Pradhan - 21053453</a:t>
            </a:r>
          </a:p>
          <a:p>
            <a:pPr>
              <a:lnSpc>
                <a:spcPts val="4226"/>
              </a:lnSpc>
            </a:pPr>
            <a:r>
              <a:rPr lang="en-US" sz="3062" spc="217">
                <a:solidFill>
                  <a:srgbClr val="000000"/>
                </a:solidFill>
                <a:latin typeface="Montserrat Medium"/>
              </a:rPr>
              <a:t>2.Aditya Pandey - 21053359</a:t>
            </a:r>
          </a:p>
          <a:p>
            <a:pPr>
              <a:lnSpc>
                <a:spcPts val="4226"/>
              </a:lnSpc>
            </a:pPr>
            <a:r>
              <a:rPr lang="en-US" sz="3062" spc="217">
                <a:solidFill>
                  <a:srgbClr val="000000"/>
                </a:solidFill>
                <a:latin typeface="Montserrat Medium"/>
              </a:rPr>
              <a:t>3.Pratham Mishra - 21052854</a:t>
            </a:r>
          </a:p>
          <a:p>
            <a:pPr>
              <a:lnSpc>
                <a:spcPts val="4226"/>
              </a:lnSpc>
            </a:pPr>
            <a:r>
              <a:rPr lang="en-US" sz="3062" spc="217">
                <a:solidFill>
                  <a:srgbClr val="000000"/>
                </a:solidFill>
                <a:latin typeface="Montserrat Medium"/>
              </a:rPr>
              <a:t>4. Satyam Singh - 21051169</a:t>
            </a:r>
          </a:p>
          <a:p>
            <a:pPr marL="0" indent="0" lvl="0">
              <a:lnSpc>
                <a:spcPts val="4226"/>
              </a:lnSpc>
            </a:pPr>
            <a:r>
              <a:rPr lang="en-US" sz="3062" spc="217">
                <a:solidFill>
                  <a:srgbClr val="000000"/>
                </a:solidFill>
                <a:latin typeface="Montserrat Medium"/>
              </a:rPr>
              <a:t>5. Ankit kumar - 2105179</a:t>
            </a:r>
          </a:p>
        </p:txBody>
      </p:sp>
      <p:sp>
        <p:nvSpPr>
          <p:cNvPr name="Freeform 4" id="4"/>
          <p:cNvSpPr/>
          <p:nvPr/>
        </p:nvSpPr>
        <p:spPr>
          <a:xfrm flipH="false" flipV="false" rot="0">
            <a:off x="-750098" y="5143500"/>
            <a:ext cx="5166650" cy="6958870"/>
          </a:xfrm>
          <a:custGeom>
            <a:avLst/>
            <a:gdLst/>
            <a:ahLst/>
            <a:cxnLst/>
            <a:rect r="r" b="b" t="t" l="l"/>
            <a:pathLst>
              <a:path h="6958870" w="5166650">
                <a:moveTo>
                  <a:pt x="0" y="0"/>
                </a:moveTo>
                <a:lnTo>
                  <a:pt x="5166650" y="0"/>
                </a:lnTo>
                <a:lnTo>
                  <a:pt x="5166650" y="6958870"/>
                </a:lnTo>
                <a:lnTo>
                  <a:pt x="0" y="6958870"/>
                </a:lnTo>
                <a:lnTo>
                  <a:pt x="0" y="0"/>
                </a:lnTo>
                <a:close/>
              </a:path>
            </a:pathLst>
          </a:custGeom>
          <a:blipFill>
            <a:blip r:embed="rId2"/>
            <a:stretch>
              <a:fillRect l="0" t="0" r="-214141" b="0"/>
            </a:stretch>
          </a:blipFill>
        </p:spPr>
      </p:sp>
      <p:sp>
        <p:nvSpPr>
          <p:cNvPr name="Freeform 5" id="5"/>
          <p:cNvSpPr/>
          <p:nvPr/>
        </p:nvSpPr>
        <p:spPr>
          <a:xfrm flipH="false" flipV="false" rot="-10726719">
            <a:off x="14900827" y="-1869642"/>
            <a:ext cx="5166650" cy="6958870"/>
          </a:xfrm>
          <a:custGeom>
            <a:avLst/>
            <a:gdLst/>
            <a:ahLst/>
            <a:cxnLst/>
            <a:rect r="r" b="b" t="t" l="l"/>
            <a:pathLst>
              <a:path h="6958870" w="5166650">
                <a:moveTo>
                  <a:pt x="0" y="0"/>
                </a:moveTo>
                <a:lnTo>
                  <a:pt x="5166650" y="0"/>
                </a:lnTo>
                <a:lnTo>
                  <a:pt x="5166650" y="6958869"/>
                </a:lnTo>
                <a:lnTo>
                  <a:pt x="0" y="6958869"/>
                </a:lnTo>
                <a:lnTo>
                  <a:pt x="0" y="0"/>
                </a:lnTo>
                <a:close/>
              </a:path>
            </a:pathLst>
          </a:custGeom>
          <a:blipFill>
            <a:blip r:embed="rId2"/>
            <a:stretch>
              <a:fillRect l="0" t="0" r="-214141" b="0"/>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E9E3F4"/>
        </a:solidFill>
      </p:bgPr>
    </p:bg>
    <p:spTree>
      <p:nvGrpSpPr>
        <p:cNvPr id="1" name=""/>
        <p:cNvGrpSpPr/>
        <p:nvPr/>
      </p:nvGrpSpPr>
      <p:grpSpPr>
        <a:xfrm>
          <a:off x="0" y="0"/>
          <a:ext cx="0" cy="0"/>
          <a:chOff x="0" y="0"/>
          <a:chExt cx="0" cy="0"/>
        </a:xfrm>
      </p:grpSpPr>
      <p:sp>
        <p:nvSpPr>
          <p:cNvPr name="TextBox 2" id="2"/>
          <p:cNvSpPr txBox="true"/>
          <p:nvPr/>
        </p:nvSpPr>
        <p:spPr>
          <a:xfrm rot="0">
            <a:off x="4758080" y="2437175"/>
            <a:ext cx="8771840" cy="846133"/>
          </a:xfrm>
          <a:prstGeom prst="rect">
            <a:avLst/>
          </a:prstGeom>
        </p:spPr>
        <p:txBody>
          <a:bodyPr anchor="t" rtlCol="false" tIns="0" lIns="0" bIns="0" rIns="0">
            <a:spAutoFit/>
          </a:bodyPr>
          <a:lstStyle/>
          <a:p>
            <a:pPr algn="ctr">
              <a:lnSpc>
                <a:spcPts val="6912"/>
              </a:lnSpc>
            </a:pPr>
            <a:r>
              <a:rPr lang="en-US" sz="4937">
                <a:solidFill>
                  <a:srgbClr val="000000"/>
                </a:solidFill>
                <a:latin typeface="Montserrat Bold"/>
              </a:rPr>
              <a:t>Conclusion &amp; future scope</a:t>
            </a:r>
          </a:p>
        </p:txBody>
      </p:sp>
      <p:sp>
        <p:nvSpPr>
          <p:cNvPr name="TextBox 3" id="3"/>
          <p:cNvSpPr txBox="true"/>
          <p:nvPr/>
        </p:nvSpPr>
        <p:spPr>
          <a:xfrm rot="0">
            <a:off x="1706359" y="3721932"/>
            <a:ext cx="14875283" cy="2785986"/>
          </a:xfrm>
          <a:prstGeom prst="rect">
            <a:avLst/>
          </a:prstGeom>
        </p:spPr>
        <p:txBody>
          <a:bodyPr anchor="t" rtlCol="false" tIns="0" lIns="0" bIns="0" rIns="0">
            <a:spAutoFit/>
          </a:bodyPr>
          <a:lstStyle/>
          <a:p>
            <a:pPr algn="ctr">
              <a:lnSpc>
                <a:spcPts val="4464"/>
              </a:lnSpc>
            </a:pPr>
            <a:r>
              <a:rPr lang="en-US" sz="3189">
                <a:solidFill>
                  <a:srgbClr val="000000"/>
                </a:solidFill>
                <a:latin typeface="Montserrat"/>
              </a:rPr>
              <a:t>Utilizing a CNN, we successfully trained a model for pneumonia detection in chest X-ray images. Achievements include tailored CNN architecture design, model training, and evaluation. This project highlights the potential impact of automated pneumonia detection, paving the way for future improvements and real-world deployment.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E3F4"/>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7C41DB"/>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46519"/>
            <a:ext cx="7416941" cy="1676817"/>
          </a:xfrm>
          <a:prstGeom prst="rect">
            <a:avLst/>
          </a:prstGeom>
        </p:spPr>
        <p:txBody>
          <a:bodyPr anchor="t" rtlCol="false" tIns="0" lIns="0" bIns="0" rIns="0">
            <a:spAutoFit/>
          </a:bodyPr>
          <a:lstStyle/>
          <a:p>
            <a:pPr algn="ctr">
              <a:lnSpc>
                <a:spcPts val="13774"/>
              </a:lnSpc>
            </a:pPr>
            <a:r>
              <a:rPr lang="en-US" sz="9981" spc="978">
                <a:solidFill>
                  <a:srgbClr val="231F20"/>
                </a:solidFill>
                <a:latin typeface="Montserrat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34710"/>
            <a:ext cx="937219" cy="647700"/>
          </a:xfrm>
          <a:prstGeom prst="rect">
            <a:avLst/>
          </a:prstGeom>
        </p:spPr>
        <p:txBody>
          <a:bodyPr anchor="t" rtlCol="false" tIns="0" lIns="0" bIns="0" rIns="0">
            <a:spAutoFit/>
          </a:bodyPr>
          <a:lstStyle/>
          <a:p>
            <a:pPr algn="ctr">
              <a:lnSpc>
                <a:spcPts val="5126"/>
              </a:lnSpc>
            </a:pPr>
            <a:r>
              <a:rPr lang="en-US" sz="4271">
                <a:solidFill>
                  <a:srgbClr val="F2F4F5"/>
                </a:solidFill>
                <a:latin typeface="Montserrat Bold Italics"/>
              </a:rPr>
              <a:t>01</a:t>
            </a:r>
          </a:p>
        </p:txBody>
      </p:sp>
      <p:sp>
        <p:nvSpPr>
          <p:cNvPr name="TextBox 9" id="9"/>
          <p:cNvSpPr txBox="true"/>
          <p:nvPr/>
        </p:nvSpPr>
        <p:spPr>
          <a:xfrm rot="0">
            <a:off x="5231353" y="4031829"/>
            <a:ext cx="937219" cy="647700"/>
          </a:xfrm>
          <a:prstGeom prst="rect">
            <a:avLst/>
          </a:prstGeom>
        </p:spPr>
        <p:txBody>
          <a:bodyPr anchor="t" rtlCol="false" tIns="0" lIns="0" bIns="0" rIns="0">
            <a:spAutoFit/>
          </a:bodyPr>
          <a:lstStyle/>
          <a:p>
            <a:pPr algn="ctr">
              <a:lnSpc>
                <a:spcPts val="5126"/>
              </a:lnSpc>
            </a:pPr>
            <a:r>
              <a:rPr lang="en-US" sz="4271">
                <a:solidFill>
                  <a:srgbClr val="F2F4F5"/>
                </a:solidFill>
                <a:latin typeface="Montserrat Bold Italics"/>
              </a:rPr>
              <a:t>02</a:t>
            </a:r>
          </a:p>
        </p:txBody>
      </p:sp>
      <p:sp>
        <p:nvSpPr>
          <p:cNvPr name="TextBox 10" id="10"/>
          <p:cNvSpPr txBox="true"/>
          <p:nvPr/>
        </p:nvSpPr>
        <p:spPr>
          <a:xfrm rot="0">
            <a:off x="5231353" y="4912986"/>
            <a:ext cx="937219" cy="647700"/>
          </a:xfrm>
          <a:prstGeom prst="rect">
            <a:avLst/>
          </a:prstGeom>
        </p:spPr>
        <p:txBody>
          <a:bodyPr anchor="t" rtlCol="false" tIns="0" lIns="0" bIns="0" rIns="0">
            <a:spAutoFit/>
          </a:bodyPr>
          <a:lstStyle/>
          <a:p>
            <a:pPr algn="ctr">
              <a:lnSpc>
                <a:spcPts val="5126"/>
              </a:lnSpc>
            </a:pPr>
            <a:r>
              <a:rPr lang="en-US" sz="4271">
                <a:solidFill>
                  <a:srgbClr val="F2F4F5"/>
                </a:solidFill>
                <a:latin typeface="Montserrat Bold Italics"/>
              </a:rPr>
              <a:t>03</a:t>
            </a:r>
          </a:p>
        </p:txBody>
      </p:sp>
      <p:sp>
        <p:nvSpPr>
          <p:cNvPr name="TextBox 11" id="11"/>
          <p:cNvSpPr txBox="true"/>
          <p:nvPr/>
        </p:nvSpPr>
        <p:spPr>
          <a:xfrm rot="0">
            <a:off x="5231353" y="5710105"/>
            <a:ext cx="937219" cy="647700"/>
          </a:xfrm>
          <a:prstGeom prst="rect">
            <a:avLst/>
          </a:prstGeom>
        </p:spPr>
        <p:txBody>
          <a:bodyPr anchor="t" rtlCol="false" tIns="0" lIns="0" bIns="0" rIns="0">
            <a:spAutoFit/>
          </a:bodyPr>
          <a:lstStyle/>
          <a:p>
            <a:pPr algn="ctr">
              <a:lnSpc>
                <a:spcPts val="5126"/>
              </a:lnSpc>
            </a:pPr>
            <a:r>
              <a:rPr lang="en-US" sz="4271">
                <a:solidFill>
                  <a:srgbClr val="F2F4F5"/>
                </a:solidFill>
                <a:latin typeface="Montserrat Bold Italics"/>
              </a:rPr>
              <a:t>04</a:t>
            </a:r>
          </a:p>
        </p:txBody>
      </p:sp>
      <p:sp>
        <p:nvSpPr>
          <p:cNvPr name="TextBox 12" id="12"/>
          <p:cNvSpPr txBox="true"/>
          <p:nvPr/>
        </p:nvSpPr>
        <p:spPr>
          <a:xfrm rot="0">
            <a:off x="5250954" y="6502482"/>
            <a:ext cx="937219" cy="647700"/>
          </a:xfrm>
          <a:prstGeom prst="rect">
            <a:avLst/>
          </a:prstGeom>
        </p:spPr>
        <p:txBody>
          <a:bodyPr anchor="t" rtlCol="false" tIns="0" lIns="0" bIns="0" rIns="0">
            <a:spAutoFit/>
          </a:bodyPr>
          <a:lstStyle/>
          <a:p>
            <a:pPr algn="ctr">
              <a:lnSpc>
                <a:spcPts val="5126"/>
              </a:lnSpc>
            </a:pPr>
            <a:r>
              <a:rPr lang="en-US" sz="4271">
                <a:solidFill>
                  <a:srgbClr val="F2F4F5"/>
                </a:solidFill>
                <a:latin typeface="Montserrat Bold Italics"/>
              </a:rPr>
              <a:t>05</a:t>
            </a:r>
          </a:p>
        </p:txBody>
      </p:sp>
      <p:sp>
        <p:nvSpPr>
          <p:cNvPr name="TextBox 13" id="13"/>
          <p:cNvSpPr txBox="true"/>
          <p:nvPr/>
        </p:nvSpPr>
        <p:spPr>
          <a:xfrm rot="0">
            <a:off x="5250954" y="7333446"/>
            <a:ext cx="937219" cy="647700"/>
          </a:xfrm>
          <a:prstGeom prst="rect">
            <a:avLst/>
          </a:prstGeom>
        </p:spPr>
        <p:txBody>
          <a:bodyPr anchor="t" rtlCol="false" tIns="0" lIns="0" bIns="0" rIns="0">
            <a:spAutoFit/>
          </a:bodyPr>
          <a:lstStyle/>
          <a:p>
            <a:pPr algn="ctr">
              <a:lnSpc>
                <a:spcPts val="5126"/>
              </a:lnSpc>
            </a:pPr>
            <a:r>
              <a:rPr lang="en-US" sz="4271">
                <a:solidFill>
                  <a:srgbClr val="F2F4F5"/>
                </a:solidFill>
                <a:latin typeface="Montserrat Bold Italics"/>
              </a:rPr>
              <a:t>06</a:t>
            </a:r>
          </a:p>
        </p:txBody>
      </p:sp>
      <p:sp>
        <p:nvSpPr>
          <p:cNvPr name="TextBox 14" id="14"/>
          <p:cNvSpPr txBox="true"/>
          <p:nvPr/>
        </p:nvSpPr>
        <p:spPr>
          <a:xfrm rot="0">
            <a:off x="5250954" y="8183739"/>
            <a:ext cx="937219" cy="647700"/>
          </a:xfrm>
          <a:prstGeom prst="rect">
            <a:avLst/>
          </a:prstGeom>
        </p:spPr>
        <p:txBody>
          <a:bodyPr anchor="t" rtlCol="false" tIns="0" lIns="0" bIns="0" rIns="0">
            <a:spAutoFit/>
          </a:bodyPr>
          <a:lstStyle/>
          <a:p>
            <a:pPr algn="ctr">
              <a:lnSpc>
                <a:spcPts val="5126"/>
              </a:lnSpc>
            </a:pPr>
            <a:r>
              <a:rPr lang="en-US" sz="4271">
                <a:solidFill>
                  <a:srgbClr val="F2F4F5"/>
                </a:solidFill>
                <a:latin typeface="Montserrat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Montserrat"/>
              </a:rPr>
              <a:t>INTRODUCTION</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PROJECT VISION AND MISSION</a:t>
            </a:r>
          </a:p>
        </p:txBody>
      </p:sp>
      <p:sp>
        <p:nvSpPr>
          <p:cNvPr name="TextBox 17" id="17"/>
          <p:cNvSpPr txBox="true"/>
          <p:nvPr/>
        </p:nvSpPr>
        <p:spPr>
          <a:xfrm rot="0">
            <a:off x="6607430" y="5047445"/>
            <a:ext cx="788006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CNN(CONVOLUTIONAL NEURAL NETWORK)</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YOLOV9</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IMPLEMENTATION</a:t>
            </a:r>
            <a:r>
              <a:rPr lang="en-US" sz="2524" spc="247">
                <a:solidFill>
                  <a:srgbClr val="231F20"/>
                </a:solidFill>
                <a:latin typeface="DM Sans"/>
              </a:rPr>
              <a:t> </a:t>
            </a: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RESULT</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2566521"/>
            <a:ext cx="7025086" cy="33870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Project vision and mission</a:t>
            </a:r>
          </a:p>
        </p:txBody>
      </p:sp>
      <p:sp>
        <p:nvSpPr>
          <p:cNvPr name="TextBox 4" id="4"/>
          <p:cNvSpPr txBox="true"/>
          <p:nvPr/>
        </p:nvSpPr>
        <p:spPr>
          <a:xfrm rot="0">
            <a:off x="1504950" y="6252853"/>
            <a:ext cx="7025086" cy="2324100"/>
          </a:xfrm>
          <a:prstGeom prst="rect">
            <a:avLst/>
          </a:prstGeom>
        </p:spPr>
        <p:txBody>
          <a:bodyPr anchor="t" rtlCol="false" tIns="0" lIns="0" bIns="0" rIns="0">
            <a:spAutoFit/>
          </a:bodyPr>
          <a:lstStyle/>
          <a:p>
            <a:pPr marL="0" indent="0" lvl="0">
              <a:lnSpc>
                <a:spcPts val="2699"/>
              </a:lnSpc>
              <a:spcBef>
                <a:spcPct val="0"/>
              </a:spcBef>
            </a:pPr>
            <a:r>
              <a:rPr lang="en-US" sz="1999" spc="119">
                <a:solidFill>
                  <a:srgbClr val="000000"/>
                </a:solidFill>
                <a:latin typeface="DM Sans"/>
              </a:rPr>
              <a:t> Revolutionizing healthcare diagnostics globally through advanced CNN technology for precise pneumonia detection from chest X-rays. Mission: Develop and rigorously validate CNN algorithms in collaboration with healthcare professionals, ensuring seamless integration into clinical practice for improved patient outcomes.</a:t>
            </a:r>
          </a:p>
        </p:txBody>
      </p:sp>
      <p:grpSp>
        <p:nvGrpSpPr>
          <p:cNvPr name="Group 5" id="5"/>
          <p:cNvGrpSpPr/>
          <p:nvPr/>
        </p:nvGrpSpPr>
        <p:grpSpPr>
          <a:xfrm rot="0">
            <a:off x="9975489" y="1170261"/>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7C41DB"/>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8707794" y="2127839"/>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01.</a:t>
            </a:r>
          </a:p>
        </p:txBody>
      </p:sp>
      <p:grpSp>
        <p:nvGrpSpPr>
          <p:cNvPr name="Group 9" id="9"/>
          <p:cNvGrpSpPr/>
          <p:nvPr/>
        </p:nvGrpSpPr>
        <p:grpSpPr>
          <a:xfrm rot="0">
            <a:off x="9975489" y="3862348"/>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7C41DB"/>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975489" y="6557226"/>
            <a:ext cx="6998061" cy="2561528"/>
            <a:chOff x="0" y="0"/>
            <a:chExt cx="2342659" cy="857492"/>
          </a:xfrm>
        </p:grpSpPr>
        <p:sp>
          <p:nvSpPr>
            <p:cNvPr name="Freeform 13" id="1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7C41DB"/>
            </a:solidFill>
          </p:spPr>
        </p:sp>
        <p:sp>
          <p:nvSpPr>
            <p:cNvPr name="TextBox 14" id="1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8645331" y="4890613"/>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02.</a:t>
            </a:r>
          </a:p>
        </p:txBody>
      </p:sp>
      <p:sp>
        <p:nvSpPr>
          <p:cNvPr name="TextBox 16" id="16"/>
          <p:cNvSpPr txBox="true"/>
          <p:nvPr/>
        </p:nvSpPr>
        <p:spPr>
          <a:xfrm rot="0">
            <a:off x="8664381" y="7414476"/>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03.</a:t>
            </a:r>
          </a:p>
        </p:txBody>
      </p:sp>
      <p:sp>
        <p:nvSpPr>
          <p:cNvPr name="TextBox 17" id="17"/>
          <p:cNvSpPr txBox="true"/>
          <p:nvPr/>
        </p:nvSpPr>
        <p:spPr>
          <a:xfrm rot="0">
            <a:off x="10286746" y="1618517"/>
            <a:ext cx="6375547" cy="1806700"/>
          </a:xfrm>
          <a:prstGeom prst="rect">
            <a:avLst/>
          </a:prstGeom>
        </p:spPr>
        <p:txBody>
          <a:bodyPr anchor="t" rtlCol="false" tIns="0" lIns="0" bIns="0" rIns="0">
            <a:spAutoFit/>
          </a:bodyPr>
          <a:lstStyle/>
          <a:p>
            <a:pPr algn="just" marL="0" indent="0" lvl="0">
              <a:lnSpc>
                <a:spcPts val="2916"/>
              </a:lnSpc>
              <a:spcBef>
                <a:spcPct val="0"/>
              </a:spcBef>
            </a:pPr>
            <a:r>
              <a:rPr lang="en-US" sz="2160" spc="34">
                <a:solidFill>
                  <a:srgbClr val="F2F4F5"/>
                </a:solidFill>
                <a:latin typeface="Montserrat Medium"/>
              </a:rPr>
              <a:t>Innovating Healthcare Diagnostics: Revolutionizing healthcare diagnostics through advanced CNN technology for pneumonia detection, improving patient outcomes globally.</a:t>
            </a:r>
          </a:p>
        </p:txBody>
      </p:sp>
      <p:sp>
        <p:nvSpPr>
          <p:cNvPr name="TextBox 18" id="18"/>
          <p:cNvSpPr txBox="true"/>
          <p:nvPr/>
        </p:nvSpPr>
        <p:spPr>
          <a:xfrm rot="0">
            <a:off x="10286746" y="4498708"/>
            <a:ext cx="6375547" cy="1082802"/>
          </a:xfrm>
          <a:prstGeom prst="rect">
            <a:avLst/>
          </a:prstGeom>
        </p:spPr>
        <p:txBody>
          <a:bodyPr anchor="t" rtlCol="false" tIns="0" lIns="0" bIns="0" rIns="0">
            <a:spAutoFit/>
          </a:bodyPr>
          <a:lstStyle/>
          <a:p>
            <a:pPr algn="just" marL="0" indent="0" lvl="0">
              <a:lnSpc>
                <a:spcPts val="2916"/>
              </a:lnSpc>
              <a:spcBef>
                <a:spcPct val="0"/>
              </a:spcBef>
            </a:pPr>
            <a:r>
              <a:rPr lang="en-US" sz="2160" spc="34">
                <a:solidFill>
                  <a:srgbClr val="F2F4F5"/>
                </a:solidFill>
                <a:latin typeface="DM Sans Medium"/>
              </a:rPr>
              <a:t>AI Algorithm Development: Develop and refine CNN algorithms for precise and early pneumonia detection from chest X-rays.</a:t>
            </a:r>
          </a:p>
        </p:txBody>
      </p:sp>
      <p:sp>
        <p:nvSpPr>
          <p:cNvPr name="TextBox 19" id="19"/>
          <p:cNvSpPr txBox="true"/>
          <p:nvPr/>
        </p:nvSpPr>
        <p:spPr>
          <a:xfrm rot="0">
            <a:off x="10286746" y="6823926"/>
            <a:ext cx="6375547" cy="1806702"/>
          </a:xfrm>
          <a:prstGeom prst="rect">
            <a:avLst/>
          </a:prstGeom>
        </p:spPr>
        <p:txBody>
          <a:bodyPr anchor="t" rtlCol="false" tIns="0" lIns="0" bIns="0" rIns="0">
            <a:spAutoFit/>
          </a:bodyPr>
          <a:lstStyle/>
          <a:p>
            <a:pPr algn="just" marL="0" indent="0" lvl="0">
              <a:lnSpc>
                <a:spcPts val="2916"/>
              </a:lnSpc>
              <a:spcBef>
                <a:spcPct val="0"/>
              </a:spcBef>
            </a:pPr>
            <a:r>
              <a:rPr lang="en-US" sz="2160" spc="34">
                <a:solidFill>
                  <a:srgbClr val="F2F4F5"/>
                </a:solidFill>
                <a:latin typeface="DM Sans Medium"/>
              </a:rPr>
              <a:t>Rigorous Validation and Collaboration: Ensure rigorous testing and collaborate with healthcare professionals to integrate our technology seamlessly into clinical practice, ensuring safety and effectiveness.</a:t>
            </a:r>
          </a:p>
        </p:txBody>
      </p:sp>
      <p:sp>
        <p:nvSpPr>
          <p:cNvPr name="Freeform 20" id="20"/>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2546496" y="-4888873"/>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59121">
            <a:off x="13444653" y="8264636"/>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14214" y="2101200"/>
            <a:ext cx="12768594" cy="8153775"/>
          </a:xfrm>
          <a:prstGeom prst="rect">
            <a:avLst/>
          </a:prstGeom>
        </p:spPr>
        <p:txBody>
          <a:bodyPr anchor="t" rtlCol="false" tIns="0" lIns="0" bIns="0" rIns="0">
            <a:spAutoFit/>
          </a:bodyPr>
          <a:lstStyle/>
          <a:p>
            <a:pPr>
              <a:lnSpc>
                <a:spcPts val="4416"/>
              </a:lnSpc>
            </a:pPr>
            <a:r>
              <a:rPr lang="en-US" sz="3154" spc="-31">
                <a:solidFill>
                  <a:srgbClr val="000000"/>
                </a:solidFill>
                <a:latin typeface="Montserrat Bold"/>
              </a:rPr>
              <a:t>A Serious Threat</a:t>
            </a:r>
          </a:p>
          <a:p>
            <a:pPr>
              <a:lnSpc>
                <a:spcPts val="2891"/>
              </a:lnSpc>
            </a:pPr>
            <a:r>
              <a:rPr lang="en-US" sz="2065" spc="-20">
                <a:solidFill>
                  <a:srgbClr val="000000"/>
                </a:solidFill>
                <a:latin typeface="Montserrat"/>
              </a:rPr>
              <a:t>Pneumonia is an infection that inflames the air sacs in the lungs, making breathing difficult. It's a leading cause of death in children under five worldwide and a serious illness for adults as well. Early detection and treatment are crucial for successful recovery.</a:t>
            </a:r>
          </a:p>
          <a:p>
            <a:pPr>
              <a:lnSpc>
                <a:spcPts val="2891"/>
              </a:lnSpc>
            </a:pPr>
          </a:p>
          <a:p>
            <a:pPr>
              <a:lnSpc>
                <a:spcPts val="2891"/>
              </a:lnSpc>
            </a:pPr>
            <a:r>
              <a:rPr lang="en-US" sz="2065" spc="-20">
                <a:solidFill>
                  <a:srgbClr val="000000"/>
                </a:solidFill>
                <a:latin typeface="Montserrat"/>
              </a:rPr>
              <a:t>Chest X-rays and Diagnostic Challenges</a:t>
            </a:r>
          </a:p>
          <a:p>
            <a:pPr>
              <a:lnSpc>
                <a:spcPts val="2891"/>
              </a:lnSpc>
            </a:pPr>
            <a:r>
              <a:rPr lang="en-US" sz="2065" spc="-20">
                <a:solidFill>
                  <a:srgbClr val="000000"/>
                </a:solidFill>
                <a:latin typeface="Montserrat"/>
              </a:rPr>
              <a:t>Chest X-rays are a common tool for diagnosing pneumonia. </a:t>
            </a:r>
            <a:r>
              <a:rPr lang="en-US" sz="2065" spc="-20">
                <a:solidFill>
                  <a:srgbClr val="000000"/>
                </a:solidFill>
                <a:latin typeface="Montserrat"/>
              </a:rPr>
              <a:t>However, traditional methods rely on radiologists' expertise, which can be:</a:t>
            </a:r>
          </a:p>
          <a:p>
            <a:pPr>
              <a:lnSpc>
                <a:spcPts val="2891"/>
              </a:lnSpc>
            </a:pPr>
          </a:p>
          <a:p>
            <a:pPr marL="445979" indent="-222989" lvl="1">
              <a:lnSpc>
                <a:spcPts val="2891"/>
              </a:lnSpc>
              <a:buFont typeface="Arial"/>
              <a:buChar char="•"/>
            </a:pPr>
            <a:r>
              <a:rPr lang="en-US" sz="2065">
                <a:solidFill>
                  <a:srgbClr val="000000"/>
                </a:solidFill>
                <a:latin typeface="Montserrat Medium"/>
              </a:rPr>
              <a:t>Time-consuming: Analyzing X-rays can be a lengthy process.</a:t>
            </a:r>
          </a:p>
          <a:p>
            <a:pPr marL="445979" indent="-222989" lvl="1">
              <a:lnSpc>
                <a:spcPts val="2891"/>
              </a:lnSpc>
              <a:buFont typeface="Arial"/>
              <a:buChar char="•"/>
            </a:pPr>
            <a:r>
              <a:rPr lang="en-US" sz="2065">
                <a:solidFill>
                  <a:srgbClr val="000000"/>
                </a:solidFill>
                <a:latin typeface="Montserrat Medium"/>
              </a:rPr>
              <a:t>Subjective: Interpretations may vary between radiologists.</a:t>
            </a:r>
          </a:p>
          <a:p>
            <a:pPr>
              <a:lnSpc>
                <a:spcPts val="2891"/>
              </a:lnSpc>
            </a:pPr>
          </a:p>
          <a:p>
            <a:pPr>
              <a:lnSpc>
                <a:spcPts val="2891"/>
              </a:lnSpc>
            </a:pPr>
            <a:r>
              <a:rPr lang="en-US" sz="2065" spc="-20">
                <a:solidFill>
                  <a:srgbClr val="000000"/>
                </a:solidFill>
                <a:latin typeface="Montserrat"/>
              </a:rPr>
              <a:t>Convolutional Neural Networks: A Powerful Ally</a:t>
            </a:r>
          </a:p>
          <a:p>
            <a:pPr>
              <a:lnSpc>
                <a:spcPts val="2891"/>
              </a:lnSpc>
            </a:pPr>
            <a:r>
              <a:rPr lang="en-US" sz="2065" spc="-20">
                <a:solidFill>
                  <a:srgbClr val="000000"/>
                </a:solidFill>
                <a:latin typeface="Montserrat"/>
              </a:rPr>
              <a:t>Convolutional Neural Networks (CNNs) are a type of artificial intelligence (AI) particularly adept at image analysis. They have the potential to revolutionize pneumonia detection by:</a:t>
            </a:r>
          </a:p>
          <a:p>
            <a:pPr>
              <a:lnSpc>
                <a:spcPts val="2891"/>
              </a:lnSpc>
            </a:pPr>
          </a:p>
          <a:p>
            <a:pPr marL="445979" indent="-222989" lvl="1">
              <a:lnSpc>
                <a:spcPts val="2891"/>
              </a:lnSpc>
              <a:buFont typeface="Arial"/>
              <a:buChar char="•"/>
            </a:pPr>
            <a:r>
              <a:rPr lang="en-US" sz="2065">
                <a:solidFill>
                  <a:srgbClr val="000000"/>
                </a:solidFill>
                <a:latin typeface="Montserrat"/>
              </a:rPr>
              <a:t>Improving Efficiency: CNNs can automate some of the analysis, freeing up radiologists' time.</a:t>
            </a:r>
          </a:p>
          <a:p>
            <a:pPr marL="445979" indent="-222989" lvl="1">
              <a:lnSpc>
                <a:spcPts val="2891"/>
              </a:lnSpc>
              <a:buFont typeface="Arial"/>
              <a:buChar char="•"/>
            </a:pPr>
            <a:r>
              <a:rPr lang="en-US" sz="2065">
                <a:solidFill>
                  <a:srgbClr val="000000"/>
                </a:solidFill>
                <a:latin typeface="Montserrat"/>
              </a:rPr>
              <a:t>Enhancing Accuracy: By learning subtle patterns in X-rays, CNNs may identify pneumonia missed by the human eye.</a:t>
            </a:r>
          </a:p>
          <a:p>
            <a:pPr marL="445979" indent="-222989" lvl="1">
              <a:lnSpc>
                <a:spcPts val="2891"/>
              </a:lnSpc>
              <a:buFont typeface="Arial"/>
              <a:buChar char="•"/>
            </a:pPr>
            <a:r>
              <a:rPr lang="en-US" sz="2065">
                <a:solidFill>
                  <a:srgbClr val="000000"/>
                </a:solidFill>
                <a:latin typeface="Montserrat"/>
              </a:rPr>
              <a:t>Increasing Accessibility: AI-based systems could be deployed in areas with limited access to healthcare professionals.</a:t>
            </a:r>
          </a:p>
          <a:p>
            <a:pPr>
              <a:lnSpc>
                <a:spcPts val="2891"/>
              </a:lnSpc>
            </a:pPr>
          </a:p>
        </p:txBody>
      </p:sp>
      <p:grpSp>
        <p:nvGrpSpPr>
          <p:cNvPr name="Group 5" id="5"/>
          <p:cNvGrpSpPr/>
          <p:nvPr/>
        </p:nvGrpSpPr>
        <p:grpSpPr>
          <a:xfrm rot="0">
            <a:off x="12834548" y="3395835"/>
            <a:ext cx="4799478" cy="47994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6895" t="0" r="-34048" b="0"/>
              </a:stretch>
            </a:blipFill>
          </p:spPr>
        </p:sp>
      </p:grpSp>
      <p:sp>
        <p:nvSpPr>
          <p:cNvPr name="TextBox 7" id="7"/>
          <p:cNvSpPr txBox="true"/>
          <p:nvPr/>
        </p:nvSpPr>
        <p:spPr>
          <a:xfrm rot="0">
            <a:off x="414214" y="904875"/>
            <a:ext cx="4970249" cy="1096181"/>
          </a:xfrm>
          <a:prstGeom prst="rect">
            <a:avLst/>
          </a:prstGeom>
        </p:spPr>
        <p:txBody>
          <a:bodyPr anchor="t" rtlCol="false" tIns="0" lIns="0" bIns="0" rIns="0">
            <a:spAutoFit/>
          </a:bodyPr>
          <a:lstStyle/>
          <a:p>
            <a:pPr algn="ctr">
              <a:lnSpc>
                <a:spcPts val="8944"/>
              </a:lnSpc>
            </a:pPr>
            <a:r>
              <a:rPr lang="en-US" sz="6389">
                <a:solidFill>
                  <a:srgbClr val="000000"/>
                </a:solidFill>
                <a:latin typeface="Montserrat Medium"/>
              </a:rPr>
              <a:t>Pneumonia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47892" y="6720008"/>
            <a:ext cx="16792216" cy="3426417"/>
          </a:xfrm>
          <a:prstGeom prst="rect">
            <a:avLst/>
          </a:prstGeom>
        </p:spPr>
        <p:txBody>
          <a:bodyPr anchor="t" rtlCol="false" tIns="0" lIns="0" bIns="0" rIns="0">
            <a:spAutoFit/>
          </a:bodyPr>
          <a:lstStyle/>
          <a:p>
            <a:pPr marL="545566" indent="-272783" lvl="1">
              <a:lnSpc>
                <a:spcPts val="3537"/>
              </a:lnSpc>
              <a:buAutoNum type="arabicPeriod" startAt="1"/>
            </a:pPr>
            <a:r>
              <a:rPr lang="en-US" sz="2526" spc="-25">
                <a:solidFill>
                  <a:srgbClr val="000000"/>
                </a:solidFill>
                <a:latin typeface="Montserrat Bold"/>
              </a:rPr>
              <a:t>Convolutional Layer: </a:t>
            </a:r>
            <a:r>
              <a:rPr lang="en-US" sz="2526" spc="-25">
                <a:solidFill>
                  <a:srgbClr val="000000"/>
                </a:solidFill>
                <a:latin typeface="Montserrat"/>
              </a:rPr>
              <a:t>This is the core buildi</a:t>
            </a:r>
            <a:r>
              <a:rPr lang="en-US" sz="2526" spc="-25">
                <a:solidFill>
                  <a:srgbClr val="000000"/>
                </a:solidFill>
                <a:latin typeface="Montserrat"/>
              </a:rPr>
              <a:t>ng block of a CNN. It applies convolution operation to the input, which involves sliding a filter (also known as a kernel) over the input data, element-wise multiplying the filter values with the input values, and summing up the results to produce a feature map. This operation helps in capturing spatial hierarchies of patterns in the input data.</a:t>
            </a:r>
          </a:p>
          <a:p>
            <a:pPr marL="545566" indent="-272783" lvl="1">
              <a:lnSpc>
                <a:spcPts val="3537"/>
              </a:lnSpc>
              <a:buAutoNum type="arabicPeriod" startAt="1"/>
            </a:pPr>
            <a:r>
              <a:rPr lang="en-US" sz="2526" spc="-25">
                <a:solidFill>
                  <a:srgbClr val="000000"/>
                </a:solidFill>
                <a:latin typeface="Montserrat Bold"/>
              </a:rPr>
              <a:t>Activation Function:</a:t>
            </a:r>
            <a:r>
              <a:rPr lang="en-US" sz="2526" spc="-25">
                <a:solidFill>
                  <a:srgbClr val="000000"/>
                </a:solidFill>
                <a:latin typeface="Montserrat"/>
              </a:rPr>
              <a:t> After each convolution operation, a non-linear activation function such as ReLU (Rectified Linear Unit) is applied element-wise to introduce non-linearity into the network, allowing it to learn complex patterns.</a:t>
            </a:r>
          </a:p>
          <a:p>
            <a:pPr>
              <a:lnSpc>
                <a:spcPts val="2316"/>
              </a:lnSpc>
            </a:pPr>
          </a:p>
        </p:txBody>
      </p:sp>
      <p:sp>
        <p:nvSpPr>
          <p:cNvPr name="TextBox 3" id="3"/>
          <p:cNvSpPr txBox="true"/>
          <p:nvPr/>
        </p:nvSpPr>
        <p:spPr>
          <a:xfrm rot="0">
            <a:off x="1028700" y="1874769"/>
            <a:ext cx="15056705" cy="1271639"/>
          </a:xfrm>
          <a:prstGeom prst="rect">
            <a:avLst/>
          </a:prstGeom>
        </p:spPr>
        <p:txBody>
          <a:bodyPr anchor="t" rtlCol="false" tIns="0" lIns="0" bIns="0" rIns="0">
            <a:spAutoFit/>
          </a:bodyPr>
          <a:lstStyle/>
          <a:p>
            <a:pPr>
              <a:lnSpc>
                <a:spcPts val="3409"/>
              </a:lnSpc>
            </a:pPr>
            <a:r>
              <a:rPr lang="en-US" sz="2435">
                <a:solidFill>
                  <a:srgbClr val="000000"/>
                </a:solidFill>
                <a:latin typeface="Montserrat Bold"/>
              </a:rPr>
              <a:t>Convolutional Neural Network, is a type of artificial neural network specifically designed for processing structured grid data. It's particularly powerful for tasks like image recognition and classification.</a:t>
            </a:r>
          </a:p>
        </p:txBody>
      </p:sp>
      <p:sp>
        <p:nvSpPr>
          <p:cNvPr name="TextBox 4" id="4"/>
          <p:cNvSpPr txBox="true"/>
          <p:nvPr/>
        </p:nvSpPr>
        <p:spPr>
          <a:xfrm rot="0">
            <a:off x="1028700" y="541631"/>
            <a:ext cx="1905953" cy="1095013"/>
          </a:xfrm>
          <a:prstGeom prst="rect">
            <a:avLst/>
          </a:prstGeom>
        </p:spPr>
        <p:txBody>
          <a:bodyPr anchor="t" rtlCol="false" tIns="0" lIns="0" bIns="0" rIns="0">
            <a:spAutoFit/>
          </a:bodyPr>
          <a:lstStyle/>
          <a:p>
            <a:pPr algn="ctr">
              <a:lnSpc>
                <a:spcPts val="8944"/>
              </a:lnSpc>
            </a:pPr>
            <a:r>
              <a:rPr lang="en-US" sz="6389">
                <a:solidFill>
                  <a:srgbClr val="000000"/>
                </a:solidFill>
                <a:latin typeface="Montserrat Bold"/>
              </a:rPr>
              <a:t>CNN</a:t>
            </a:r>
          </a:p>
        </p:txBody>
      </p:sp>
      <p:sp>
        <p:nvSpPr>
          <p:cNvPr name="Freeform 5" id="5"/>
          <p:cNvSpPr/>
          <p:nvPr/>
        </p:nvSpPr>
        <p:spPr>
          <a:xfrm flipH="false" flipV="false" rot="7659121">
            <a:off x="14823580" y="-1391891"/>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659121">
            <a:off x="13444653" y="8264636"/>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3431468"/>
            <a:ext cx="9347040" cy="3138759"/>
          </a:xfrm>
          <a:custGeom>
            <a:avLst/>
            <a:gdLst/>
            <a:ahLst/>
            <a:cxnLst/>
            <a:rect r="r" b="b" t="t" l="l"/>
            <a:pathLst>
              <a:path h="3138759" w="9347040">
                <a:moveTo>
                  <a:pt x="0" y="0"/>
                </a:moveTo>
                <a:lnTo>
                  <a:pt x="9347040" y="0"/>
                </a:lnTo>
                <a:lnTo>
                  <a:pt x="9347040" y="3138759"/>
                </a:lnTo>
                <a:lnTo>
                  <a:pt x="0" y="3138759"/>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4823580" y="-1391891"/>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59121">
            <a:off x="13444653" y="8264636"/>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93193" y="531287"/>
            <a:ext cx="8764579" cy="3499601"/>
          </a:xfrm>
          <a:custGeom>
            <a:avLst/>
            <a:gdLst/>
            <a:ahLst/>
            <a:cxnLst/>
            <a:rect r="r" b="b" t="t" l="l"/>
            <a:pathLst>
              <a:path h="3499601" w="8764579">
                <a:moveTo>
                  <a:pt x="0" y="0"/>
                </a:moveTo>
                <a:lnTo>
                  <a:pt x="8764579" y="0"/>
                </a:lnTo>
                <a:lnTo>
                  <a:pt x="8764579" y="3499600"/>
                </a:lnTo>
                <a:lnTo>
                  <a:pt x="0" y="3499600"/>
                </a:lnTo>
                <a:lnTo>
                  <a:pt x="0" y="0"/>
                </a:lnTo>
                <a:close/>
              </a:path>
            </a:pathLst>
          </a:custGeom>
          <a:blipFill>
            <a:blip r:embed="rId4"/>
            <a:stretch>
              <a:fillRect l="0" t="0" r="0" b="0"/>
            </a:stretch>
          </a:blipFill>
        </p:spPr>
      </p:sp>
      <p:sp>
        <p:nvSpPr>
          <p:cNvPr name="TextBox 5" id="5"/>
          <p:cNvSpPr txBox="true"/>
          <p:nvPr/>
        </p:nvSpPr>
        <p:spPr>
          <a:xfrm rot="0">
            <a:off x="520663" y="4232656"/>
            <a:ext cx="13657876" cy="1774063"/>
          </a:xfrm>
          <a:prstGeom prst="rect">
            <a:avLst/>
          </a:prstGeom>
        </p:spPr>
        <p:txBody>
          <a:bodyPr anchor="t" rtlCol="false" tIns="0" lIns="0" bIns="0" rIns="0">
            <a:spAutoFit/>
          </a:bodyPr>
          <a:lstStyle/>
          <a:p>
            <a:pPr>
              <a:lnSpc>
                <a:spcPts val="3541"/>
              </a:lnSpc>
            </a:pPr>
            <a:r>
              <a:rPr lang="en-US" sz="2529">
                <a:solidFill>
                  <a:srgbClr val="000000"/>
                </a:solidFill>
                <a:latin typeface="Montserrat Bold"/>
              </a:rPr>
              <a:t>Pooling Layer: </a:t>
            </a:r>
            <a:r>
              <a:rPr lang="en-US" sz="2529">
                <a:solidFill>
                  <a:srgbClr val="000000"/>
                </a:solidFill>
                <a:latin typeface="Montserrat"/>
              </a:rPr>
              <a:t>Pooling layers are used to reduce the spatial dimensions of the feature maps while retaining important information. Common pooling operations include max pooling and average pooling, which downsample the feature maps by taking the maximum or average value within a small region.</a:t>
            </a:r>
          </a:p>
        </p:txBody>
      </p:sp>
      <p:sp>
        <p:nvSpPr>
          <p:cNvPr name="TextBox 6" id="6"/>
          <p:cNvSpPr txBox="true"/>
          <p:nvPr/>
        </p:nvSpPr>
        <p:spPr>
          <a:xfrm rot="0">
            <a:off x="520663" y="6206744"/>
            <a:ext cx="13068513" cy="3564763"/>
          </a:xfrm>
          <a:prstGeom prst="rect">
            <a:avLst/>
          </a:prstGeom>
        </p:spPr>
        <p:txBody>
          <a:bodyPr anchor="t" rtlCol="false" tIns="0" lIns="0" bIns="0" rIns="0">
            <a:spAutoFit/>
          </a:bodyPr>
          <a:lstStyle/>
          <a:p>
            <a:pPr>
              <a:lnSpc>
                <a:spcPts val="3541"/>
              </a:lnSpc>
            </a:pPr>
            <a:r>
              <a:rPr lang="en-US" sz="2529">
                <a:solidFill>
                  <a:srgbClr val="000000"/>
                </a:solidFill>
                <a:latin typeface="Montserrat Bold"/>
              </a:rPr>
              <a:t>Fully Connected Layer: </a:t>
            </a:r>
            <a:r>
              <a:rPr lang="en-US" sz="2529">
                <a:solidFill>
                  <a:srgbClr val="000000"/>
                </a:solidFill>
                <a:latin typeface="Montserrat"/>
              </a:rPr>
              <a:t>After several convolutional and pooling layers, the high-level reasoning in the neural network is done via fully connected layers. These layers connect every neuron in one layer to every neuron in the next layer, allowing the network to learn complex patterns.</a:t>
            </a:r>
          </a:p>
          <a:p>
            <a:pPr>
              <a:lnSpc>
                <a:spcPts val="3541"/>
              </a:lnSpc>
            </a:pPr>
            <a:r>
              <a:rPr lang="en-US" sz="2529">
                <a:solidFill>
                  <a:srgbClr val="000000"/>
                </a:solidFill>
                <a:latin typeface="Montserrat Bold"/>
              </a:rPr>
              <a:t>Output Layer: </a:t>
            </a:r>
            <a:r>
              <a:rPr lang="en-US" sz="2529">
                <a:solidFill>
                  <a:srgbClr val="000000"/>
                </a:solidFill>
                <a:latin typeface="Montserrat"/>
              </a:rPr>
              <a:t>The final layer of the CNN produces the output of the network. For classification tasks, this layer often consists of one or more neurons with activation functions such as softmax, producing probabilities for each class.</a:t>
            </a:r>
          </a:p>
          <a:p>
            <a:pPr>
              <a:lnSpc>
                <a:spcPts val="354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E3F4"/>
        </a:solidFill>
      </p:bgPr>
    </p:bg>
    <p:spTree>
      <p:nvGrpSpPr>
        <p:cNvPr id="1" name=""/>
        <p:cNvGrpSpPr/>
        <p:nvPr/>
      </p:nvGrpSpPr>
      <p:grpSpPr>
        <a:xfrm>
          <a:off x="0" y="0"/>
          <a:ext cx="0" cy="0"/>
          <a:chOff x="0" y="0"/>
          <a:chExt cx="0" cy="0"/>
        </a:xfrm>
      </p:grpSpPr>
      <p:grpSp>
        <p:nvGrpSpPr>
          <p:cNvPr name="Group 2" id="2"/>
          <p:cNvGrpSpPr/>
          <p:nvPr/>
        </p:nvGrpSpPr>
        <p:grpSpPr>
          <a:xfrm rot="0">
            <a:off x="1060274" y="2506806"/>
            <a:ext cx="2279475" cy="1897053"/>
            <a:chOff x="0" y="0"/>
            <a:chExt cx="976650" cy="812800"/>
          </a:xfrm>
        </p:grpSpPr>
        <p:sp>
          <p:nvSpPr>
            <p:cNvPr name="Freeform 3" id="3"/>
            <p:cNvSpPr/>
            <p:nvPr/>
          </p:nvSpPr>
          <p:spPr>
            <a:xfrm flipH="false" flipV="false" rot="0">
              <a:off x="0" y="0"/>
              <a:ext cx="976650" cy="812800"/>
            </a:xfrm>
            <a:custGeom>
              <a:avLst/>
              <a:gdLst/>
              <a:ahLst/>
              <a:cxnLst/>
              <a:rect r="r" b="b" t="t" l="l"/>
              <a:pathLst>
                <a:path h="812800" w="976650">
                  <a:moveTo>
                    <a:pt x="0" y="0"/>
                  </a:moveTo>
                  <a:lnTo>
                    <a:pt x="976650" y="0"/>
                  </a:lnTo>
                  <a:lnTo>
                    <a:pt x="976650" y="812800"/>
                  </a:lnTo>
                  <a:lnTo>
                    <a:pt x="0" y="812800"/>
                  </a:lnTo>
                  <a:close/>
                </a:path>
              </a:pathLst>
            </a:custGeom>
            <a:solidFill>
              <a:srgbClr val="DBDBDB"/>
            </a:solidFill>
          </p:spPr>
        </p:sp>
        <p:sp>
          <p:nvSpPr>
            <p:cNvPr name="TextBox 4" id="4"/>
            <p:cNvSpPr txBox="true"/>
            <p:nvPr/>
          </p:nvSpPr>
          <p:spPr>
            <a:xfrm>
              <a:off x="0" y="-171450"/>
              <a:ext cx="976650" cy="984250"/>
            </a:xfrm>
            <a:prstGeom prst="rect">
              <a:avLst/>
            </a:prstGeom>
          </p:spPr>
          <p:txBody>
            <a:bodyPr anchor="ctr" rtlCol="false" tIns="50800" lIns="50800" bIns="50800" rIns="50800"/>
            <a:lstStyle/>
            <a:p>
              <a:pPr algn="ctr">
                <a:lnSpc>
                  <a:spcPts val="3390"/>
                </a:lnSpc>
              </a:pPr>
            </a:p>
          </p:txBody>
        </p:sp>
      </p:grpSp>
      <p:grpSp>
        <p:nvGrpSpPr>
          <p:cNvPr name="Group 5" id="5"/>
          <p:cNvGrpSpPr/>
          <p:nvPr/>
        </p:nvGrpSpPr>
        <p:grpSpPr>
          <a:xfrm rot="0">
            <a:off x="7856101" y="2257286"/>
            <a:ext cx="4210523" cy="3504133"/>
            <a:chOff x="0" y="0"/>
            <a:chExt cx="976650" cy="812800"/>
          </a:xfrm>
        </p:grpSpPr>
        <p:sp>
          <p:nvSpPr>
            <p:cNvPr name="Freeform 6" id="6"/>
            <p:cNvSpPr/>
            <p:nvPr/>
          </p:nvSpPr>
          <p:spPr>
            <a:xfrm flipH="false" flipV="false" rot="0">
              <a:off x="0" y="0"/>
              <a:ext cx="976650" cy="812800"/>
            </a:xfrm>
            <a:custGeom>
              <a:avLst/>
              <a:gdLst/>
              <a:ahLst/>
              <a:cxnLst/>
              <a:rect r="r" b="b" t="t" l="l"/>
              <a:pathLst>
                <a:path h="812800" w="976650">
                  <a:moveTo>
                    <a:pt x="0" y="0"/>
                  </a:moveTo>
                  <a:lnTo>
                    <a:pt x="976650" y="0"/>
                  </a:lnTo>
                  <a:lnTo>
                    <a:pt x="976650" y="812800"/>
                  </a:lnTo>
                  <a:lnTo>
                    <a:pt x="0" y="812800"/>
                  </a:lnTo>
                  <a:close/>
                </a:path>
              </a:pathLst>
            </a:custGeom>
            <a:solidFill>
              <a:srgbClr val="DBDBDB"/>
            </a:solidFill>
          </p:spPr>
        </p:sp>
        <p:sp>
          <p:nvSpPr>
            <p:cNvPr name="TextBox 7" id="7"/>
            <p:cNvSpPr txBox="true"/>
            <p:nvPr/>
          </p:nvSpPr>
          <p:spPr>
            <a:xfrm>
              <a:off x="0" y="-171450"/>
              <a:ext cx="976650" cy="984250"/>
            </a:xfrm>
            <a:prstGeom prst="rect">
              <a:avLst/>
            </a:prstGeom>
          </p:spPr>
          <p:txBody>
            <a:bodyPr anchor="ctr" rtlCol="false" tIns="50800" lIns="50800" bIns="50800" rIns="50800"/>
            <a:lstStyle/>
            <a:p>
              <a:pPr algn="ctr">
                <a:lnSpc>
                  <a:spcPts val="3390"/>
                </a:lnSpc>
              </a:pPr>
            </a:p>
          </p:txBody>
        </p:sp>
      </p:grpSp>
      <p:grpSp>
        <p:nvGrpSpPr>
          <p:cNvPr name="Group 8" id="8"/>
          <p:cNvGrpSpPr/>
          <p:nvPr/>
        </p:nvGrpSpPr>
        <p:grpSpPr>
          <a:xfrm rot="0">
            <a:off x="3953510" y="2257286"/>
            <a:ext cx="3379852" cy="5207440"/>
            <a:chOff x="0" y="0"/>
            <a:chExt cx="1448111" cy="2231149"/>
          </a:xfrm>
        </p:grpSpPr>
        <p:sp>
          <p:nvSpPr>
            <p:cNvPr name="Freeform 9" id="9"/>
            <p:cNvSpPr/>
            <p:nvPr/>
          </p:nvSpPr>
          <p:spPr>
            <a:xfrm flipH="false" flipV="false" rot="0">
              <a:off x="0" y="0"/>
              <a:ext cx="1448112" cy="2231149"/>
            </a:xfrm>
            <a:custGeom>
              <a:avLst/>
              <a:gdLst/>
              <a:ahLst/>
              <a:cxnLst/>
              <a:rect r="r" b="b" t="t" l="l"/>
              <a:pathLst>
                <a:path h="2231149" w="1448112">
                  <a:moveTo>
                    <a:pt x="0" y="0"/>
                  </a:moveTo>
                  <a:lnTo>
                    <a:pt x="1448112" y="0"/>
                  </a:lnTo>
                  <a:lnTo>
                    <a:pt x="1448112" y="2231149"/>
                  </a:lnTo>
                  <a:lnTo>
                    <a:pt x="0" y="2231149"/>
                  </a:lnTo>
                  <a:close/>
                </a:path>
              </a:pathLst>
            </a:custGeom>
            <a:solidFill>
              <a:srgbClr val="7C41DB"/>
            </a:solidFill>
          </p:spPr>
        </p:sp>
        <p:sp>
          <p:nvSpPr>
            <p:cNvPr name="TextBox 10" id="10"/>
            <p:cNvSpPr txBox="true"/>
            <p:nvPr/>
          </p:nvSpPr>
          <p:spPr>
            <a:xfrm>
              <a:off x="0" y="-171450"/>
              <a:ext cx="1448111" cy="2402599"/>
            </a:xfrm>
            <a:prstGeom prst="rect">
              <a:avLst/>
            </a:prstGeom>
          </p:spPr>
          <p:txBody>
            <a:bodyPr anchor="ctr" rtlCol="false" tIns="50800" lIns="50800" bIns="50800" rIns="50800"/>
            <a:lstStyle/>
            <a:p>
              <a:pPr algn="ctr">
                <a:lnSpc>
                  <a:spcPts val="3390"/>
                </a:lnSpc>
              </a:pPr>
            </a:p>
          </p:txBody>
        </p:sp>
      </p:grpSp>
      <p:grpSp>
        <p:nvGrpSpPr>
          <p:cNvPr name="Group 11" id="11"/>
          <p:cNvGrpSpPr/>
          <p:nvPr/>
        </p:nvGrpSpPr>
        <p:grpSpPr>
          <a:xfrm rot="0">
            <a:off x="13619199" y="2257286"/>
            <a:ext cx="4210523" cy="3504133"/>
            <a:chOff x="0" y="0"/>
            <a:chExt cx="976650" cy="812800"/>
          </a:xfrm>
        </p:grpSpPr>
        <p:sp>
          <p:nvSpPr>
            <p:cNvPr name="Freeform 12" id="12"/>
            <p:cNvSpPr/>
            <p:nvPr/>
          </p:nvSpPr>
          <p:spPr>
            <a:xfrm flipH="false" flipV="false" rot="0">
              <a:off x="0" y="0"/>
              <a:ext cx="976650" cy="812800"/>
            </a:xfrm>
            <a:custGeom>
              <a:avLst/>
              <a:gdLst/>
              <a:ahLst/>
              <a:cxnLst/>
              <a:rect r="r" b="b" t="t" l="l"/>
              <a:pathLst>
                <a:path h="812800" w="976650">
                  <a:moveTo>
                    <a:pt x="0" y="0"/>
                  </a:moveTo>
                  <a:lnTo>
                    <a:pt x="976650" y="0"/>
                  </a:lnTo>
                  <a:lnTo>
                    <a:pt x="976650" y="812800"/>
                  </a:lnTo>
                  <a:lnTo>
                    <a:pt x="0" y="812800"/>
                  </a:lnTo>
                  <a:close/>
                </a:path>
              </a:pathLst>
            </a:custGeom>
            <a:solidFill>
              <a:srgbClr val="DBDBDB"/>
            </a:solidFill>
          </p:spPr>
        </p:sp>
        <p:sp>
          <p:nvSpPr>
            <p:cNvPr name="TextBox 13" id="13"/>
            <p:cNvSpPr txBox="true"/>
            <p:nvPr/>
          </p:nvSpPr>
          <p:spPr>
            <a:xfrm>
              <a:off x="0" y="-171450"/>
              <a:ext cx="976650" cy="984250"/>
            </a:xfrm>
            <a:prstGeom prst="rect">
              <a:avLst/>
            </a:prstGeom>
          </p:spPr>
          <p:txBody>
            <a:bodyPr anchor="ctr" rtlCol="false" tIns="50800" lIns="50800" bIns="50800" rIns="50800"/>
            <a:lstStyle/>
            <a:p>
              <a:pPr algn="ctr">
                <a:lnSpc>
                  <a:spcPts val="3390"/>
                </a:lnSpc>
              </a:pPr>
            </a:p>
          </p:txBody>
        </p:sp>
      </p:grpSp>
      <p:grpSp>
        <p:nvGrpSpPr>
          <p:cNvPr name="Group 14" id="14"/>
          <p:cNvGrpSpPr/>
          <p:nvPr/>
        </p:nvGrpSpPr>
        <p:grpSpPr>
          <a:xfrm rot="0">
            <a:off x="1035965" y="5570120"/>
            <a:ext cx="2279475" cy="1897053"/>
            <a:chOff x="0" y="0"/>
            <a:chExt cx="976650" cy="812800"/>
          </a:xfrm>
        </p:grpSpPr>
        <p:sp>
          <p:nvSpPr>
            <p:cNvPr name="Freeform 15" id="15"/>
            <p:cNvSpPr/>
            <p:nvPr/>
          </p:nvSpPr>
          <p:spPr>
            <a:xfrm flipH="false" flipV="false" rot="0">
              <a:off x="0" y="0"/>
              <a:ext cx="976650" cy="812800"/>
            </a:xfrm>
            <a:custGeom>
              <a:avLst/>
              <a:gdLst/>
              <a:ahLst/>
              <a:cxnLst/>
              <a:rect r="r" b="b" t="t" l="l"/>
              <a:pathLst>
                <a:path h="812800" w="976650">
                  <a:moveTo>
                    <a:pt x="0" y="0"/>
                  </a:moveTo>
                  <a:lnTo>
                    <a:pt x="976650" y="0"/>
                  </a:lnTo>
                  <a:lnTo>
                    <a:pt x="976650" y="812800"/>
                  </a:lnTo>
                  <a:lnTo>
                    <a:pt x="0" y="812800"/>
                  </a:lnTo>
                  <a:close/>
                </a:path>
              </a:pathLst>
            </a:custGeom>
            <a:solidFill>
              <a:srgbClr val="DBDBDB"/>
            </a:solidFill>
          </p:spPr>
        </p:sp>
        <p:sp>
          <p:nvSpPr>
            <p:cNvPr name="TextBox 16" id="16"/>
            <p:cNvSpPr txBox="true"/>
            <p:nvPr/>
          </p:nvSpPr>
          <p:spPr>
            <a:xfrm>
              <a:off x="0" y="-171450"/>
              <a:ext cx="976650" cy="984250"/>
            </a:xfrm>
            <a:prstGeom prst="rect">
              <a:avLst/>
            </a:prstGeom>
          </p:spPr>
          <p:txBody>
            <a:bodyPr anchor="ctr" rtlCol="false" tIns="50800" lIns="50800" bIns="50800" rIns="50800"/>
            <a:lstStyle/>
            <a:p>
              <a:pPr algn="ctr">
                <a:lnSpc>
                  <a:spcPts val="3390"/>
                </a:lnSpc>
              </a:pPr>
            </a:p>
          </p:txBody>
        </p:sp>
      </p:grpSp>
      <p:grpSp>
        <p:nvGrpSpPr>
          <p:cNvPr name="Group 17" id="17"/>
          <p:cNvGrpSpPr/>
          <p:nvPr/>
        </p:nvGrpSpPr>
        <p:grpSpPr>
          <a:xfrm rot="0">
            <a:off x="8563048" y="8303913"/>
            <a:ext cx="3407002" cy="954387"/>
            <a:chOff x="0" y="0"/>
            <a:chExt cx="812800" cy="227686"/>
          </a:xfrm>
        </p:grpSpPr>
        <p:sp>
          <p:nvSpPr>
            <p:cNvPr name="Freeform 18" id="18"/>
            <p:cNvSpPr/>
            <p:nvPr/>
          </p:nvSpPr>
          <p:spPr>
            <a:xfrm flipH="false" flipV="false" rot="0">
              <a:off x="0" y="0"/>
              <a:ext cx="812800" cy="227686"/>
            </a:xfrm>
            <a:custGeom>
              <a:avLst/>
              <a:gdLst/>
              <a:ahLst/>
              <a:cxnLst/>
              <a:rect r="r" b="b" t="t" l="l"/>
              <a:pathLst>
                <a:path h="227686" w="812800">
                  <a:moveTo>
                    <a:pt x="84077" y="0"/>
                  </a:moveTo>
                  <a:lnTo>
                    <a:pt x="728723" y="0"/>
                  </a:lnTo>
                  <a:cubicBezTo>
                    <a:pt x="751022" y="0"/>
                    <a:pt x="772407" y="8858"/>
                    <a:pt x="788174" y="24626"/>
                  </a:cubicBezTo>
                  <a:cubicBezTo>
                    <a:pt x="803942" y="40393"/>
                    <a:pt x="812800" y="61779"/>
                    <a:pt x="812800" y="84077"/>
                  </a:cubicBezTo>
                  <a:lnTo>
                    <a:pt x="812800" y="143608"/>
                  </a:lnTo>
                  <a:cubicBezTo>
                    <a:pt x="812800" y="190043"/>
                    <a:pt x="775157" y="227686"/>
                    <a:pt x="728723" y="227686"/>
                  </a:cubicBezTo>
                  <a:lnTo>
                    <a:pt x="84077" y="227686"/>
                  </a:lnTo>
                  <a:cubicBezTo>
                    <a:pt x="61779" y="227686"/>
                    <a:pt x="40393" y="218828"/>
                    <a:pt x="24626" y="203060"/>
                  </a:cubicBezTo>
                  <a:cubicBezTo>
                    <a:pt x="8858" y="187292"/>
                    <a:pt x="0" y="165907"/>
                    <a:pt x="0" y="143608"/>
                  </a:cubicBezTo>
                  <a:lnTo>
                    <a:pt x="0" y="84077"/>
                  </a:lnTo>
                  <a:cubicBezTo>
                    <a:pt x="0" y="61779"/>
                    <a:pt x="8858" y="40393"/>
                    <a:pt x="24626" y="24626"/>
                  </a:cubicBezTo>
                  <a:cubicBezTo>
                    <a:pt x="40393" y="8858"/>
                    <a:pt x="61779" y="0"/>
                    <a:pt x="84077" y="0"/>
                  </a:cubicBezTo>
                  <a:close/>
                </a:path>
              </a:pathLst>
            </a:custGeom>
            <a:solidFill>
              <a:srgbClr val="0000FF"/>
            </a:solidFill>
          </p:spPr>
        </p:sp>
        <p:sp>
          <p:nvSpPr>
            <p:cNvPr name="TextBox 19" id="19"/>
            <p:cNvSpPr txBox="true"/>
            <p:nvPr/>
          </p:nvSpPr>
          <p:spPr>
            <a:xfrm>
              <a:off x="0" y="-171450"/>
              <a:ext cx="812800" cy="399136"/>
            </a:xfrm>
            <a:prstGeom prst="rect">
              <a:avLst/>
            </a:prstGeom>
          </p:spPr>
          <p:txBody>
            <a:bodyPr anchor="ctr" rtlCol="false" tIns="50800" lIns="50800" bIns="50800" rIns="50800"/>
            <a:lstStyle/>
            <a:p>
              <a:pPr algn="ctr">
                <a:lnSpc>
                  <a:spcPts val="3390"/>
                </a:lnSpc>
              </a:pPr>
            </a:p>
          </p:txBody>
        </p:sp>
      </p:grpSp>
      <p:grpSp>
        <p:nvGrpSpPr>
          <p:cNvPr name="Group 20" id="20"/>
          <p:cNvGrpSpPr/>
          <p:nvPr/>
        </p:nvGrpSpPr>
        <p:grpSpPr>
          <a:xfrm rot="0">
            <a:off x="14006897" y="8303913"/>
            <a:ext cx="3407002" cy="954387"/>
            <a:chOff x="0" y="0"/>
            <a:chExt cx="812800" cy="227686"/>
          </a:xfrm>
        </p:grpSpPr>
        <p:sp>
          <p:nvSpPr>
            <p:cNvPr name="Freeform 21" id="21"/>
            <p:cNvSpPr/>
            <p:nvPr/>
          </p:nvSpPr>
          <p:spPr>
            <a:xfrm flipH="false" flipV="false" rot="0">
              <a:off x="0" y="0"/>
              <a:ext cx="812800" cy="227686"/>
            </a:xfrm>
            <a:custGeom>
              <a:avLst/>
              <a:gdLst/>
              <a:ahLst/>
              <a:cxnLst/>
              <a:rect r="r" b="b" t="t" l="l"/>
              <a:pathLst>
                <a:path h="227686" w="812800">
                  <a:moveTo>
                    <a:pt x="84077" y="0"/>
                  </a:moveTo>
                  <a:lnTo>
                    <a:pt x="728723" y="0"/>
                  </a:lnTo>
                  <a:cubicBezTo>
                    <a:pt x="751022" y="0"/>
                    <a:pt x="772407" y="8858"/>
                    <a:pt x="788174" y="24626"/>
                  </a:cubicBezTo>
                  <a:cubicBezTo>
                    <a:pt x="803942" y="40393"/>
                    <a:pt x="812800" y="61779"/>
                    <a:pt x="812800" y="84077"/>
                  </a:cubicBezTo>
                  <a:lnTo>
                    <a:pt x="812800" y="143608"/>
                  </a:lnTo>
                  <a:cubicBezTo>
                    <a:pt x="812800" y="190043"/>
                    <a:pt x="775157" y="227686"/>
                    <a:pt x="728723" y="227686"/>
                  </a:cubicBezTo>
                  <a:lnTo>
                    <a:pt x="84077" y="227686"/>
                  </a:lnTo>
                  <a:cubicBezTo>
                    <a:pt x="61779" y="227686"/>
                    <a:pt x="40393" y="218828"/>
                    <a:pt x="24626" y="203060"/>
                  </a:cubicBezTo>
                  <a:cubicBezTo>
                    <a:pt x="8858" y="187292"/>
                    <a:pt x="0" y="165907"/>
                    <a:pt x="0" y="143608"/>
                  </a:cubicBezTo>
                  <a:lnTo>
                    <a:pt x="0" y="84077"/>
                  </a:lnTo>
                  <a:cubicBezTo>
                    <a:pt x="0" y="61779"/>
                    <a:pt x="8858" y="40393"/>
                    <a:pt x="24626" y="24626"/>
                  </a:cubicBezTo>
                  <a:cubicBezTo>
                    <a:pt x="40393" y="8858"/>
                    <a:pt x="61779" y="0"/>
                    <a:pt x="84077" y="0"/>
                  </a:cubicBezTo>
                  <a:close/>
                </a:path>
              </a:pathLst>
            </a:custGeom>
            <a:solidFill>
              <a:srgbClr val="E82525"/>
            </a:solidFill>
          </p:spPr>
        </p:sp>
        <p:sp>
          <p:nvSpPr>
            <p:cNvPr name="TextBox 22" id="22"/>
            <p:cNvSpPr txBox="true"/>
            <p:nvPr/>
          </p:nvSpPr>
          <p:spPr>
            <a:xfrm>
              <a:off x="0" y="-171450"/>
              <a:ext cx="812800" cy="399136"/>
            </a:xfrm>
            <a:prstGeom prst="rect">
              <a:avLst/>
            </a:prstGeom>
          </p:spPr>
          <p:txBody>
            <a:bodyPr anchor="ctr" rtlCol="false" tIns="50800" lIns="50800" bIns="50800" rIns="50800"/>
            <a:lstStyle/>
            <a:p>
              <a:pPr algn="ctr">
                <a:lnSpc>
                  <a:spcPts val="3390"/>
                </a:lnSpc>
              </a:pPr>
            </a:p>
          </p:txBody>
        </p:sp>
      </p:grpSp>
      <p:sp>
        <p:nvSpPr>
          <p:cNvPr name="Freeform 23" id="23"/>
          <p:cNvSpPr/>
          <p:nvPr/>
        </p:nvSpPr>
        <p:spPr>
          <a:xfrm flipH="false" flipV="false" rot="0">
            <a:off x="1060274" y="2257286"/>
            <a:ext cx="2279475" cy="2146572"/>
          </a:xfrm>
          <a:custGeom>
            <a:avLst/>
            <a:gdLst/>
            <a:ahLst/>
            <a:cxnLst/>
            <a:rect r="r" b="b" t="t" l="l"/>
            <a:pathLst>
              <a:path h="2146572" w="2279475">
                <a:moveTo>
                  <a:pt x="0" y="0"/>
                </a:moveTo>
                <a:lnTo>
                  <a:pt x="2279474" y="0"/>
                </a:lnTo>
                <a:lnTo>
                  <a:pt x="2279474" y="2146572"/>
                </a:lnTo>
                <a:lnTo>
                  <a:pt x="0" y="2146572"/>
                </a:lnTo>
                <a:lnTo>
                  <a:pt x="0" y="0"/>
                </a:lnTo>
                <a:close/>
              </a:path>
            </a:pathLst>
          </a:custGeom>
          <a:blipFill>
            <a:blip r:embed="rId2"/>
            <a:stretch>
              <a:fillRect l="0" t="0" r="0" b="0"/>
            </a:stretch>
          </a:blipFill>
        </p:spPr>
      </p:sp>
      <p:sp>
        <p:nvSpPr>
          <p:cNvPr name="Freeform 24" id="24"/>
          <p:cNvSpPr/>
          <p:nvPr/>
        </p:nvSpPr>
        <p:spPr>
          <a:xfrm flipH="false" flipV="false" rot="0">
            <a:off x="1028700" y="5320600"/>
            <a:ext cx="2303136" cy="2146572"/>
          </a:xfrm>
          <a:custGeom>
            <a:avLst/>
            <a:gdLst/>
            <a:ahLst/>
            <a:cxnLst/>
            <a:rect r="r" b="b" t="t" l="l"/>
            <a:pathLst>
              <a:path h="2146572" w="2303136">
                <a:moveTo>
                  <a:pt x="0" y="0"/>
                </a:moveTo>
                <a:lnTo>
                  <a:pt x="2303136" y="0"/>
                </a:lnTo>
                <a:lnTo>
                  <a:pt x="2303136" y="2146572"/>
                </a:lnTo>
                <a:lnTo>
                  <a:pt x="0" y="2146572"/>
                </a:lnTo>
                <a:lnTo>
                  <a:pt x="0" y="0"/>
                </a:lnTo>
                <a:close/>
              </a:path>
            </a:pathLst>
          </a:custGeom>
          <a:blipFill>
            <a:blip r:embed="rId3"/>
            <a:stretch>
              <a:fillRect l="0" t="0" r="0" b="0"/>
            </a:stretch>
          </a:blipFill>
        </p:spPr>
      </p:sp>
      <p:sp>
        <p:nvSpPr>
          <p:cNvPr name="Freeform 25" id="25"/>
          <p:cNvSpPr/>
          <p:nvPr/>
        </p:nvSpPr>
        <p:spPr>
          <a:xfrm flipH="false" flipV="false" rot="0">
            <a:off x="7856101" y="2257286"/>
            <a:ext cx="9942245" cy="3508652"/>
          </a:xfrm>
          <a:custGeom>
            <a:avLst/>
            <a:gdLst/>
            <a:ahLst/>
            <a:cxnLst/>
            <a:rect r="r" b="b" t="t" l="l"/>
            <a:pathLst>
              <a:path h="3508652" w="9942245">
                <a:moveTo>
                  <a:pt x="0" y="0"/>
                </a:moveTo>
                <a:lnTo>
                  <a:pt x="9942245" y="0"/>
                </a:lnTo>
                <a:lnTo>
                  <a:pt x="9942245" y="3508652"/>
                </a:lnTo>
                <a:lnTo>
                  <a:pt x="0" y="3508652"/>
                </a:lnTo>
                <a:lnTo>
                  <a:pt x="0" y="0"/>
                </a:lnTo>
                <a:close/>
              </a:path>
            </a:pathLst>
          </a:custGeom>
          <a:blipFill>
            <a:blip r:embed="rId4"/>
            <a:stretch>
              <a:fillRect l="-5945" t="-26190" r="-3018" b="0"/>
            </a:stretch>
          </a:blipFill>
        </p:spPr>
      </p:sp>
      <p:sp>
        <p:nvSpPr>
          <p:cNvPr name="TextBox 26" id="26"/>
          <p:cNvSpPr txBox="true"/>
          <p:nvPr/>
        </p:nvSpPr>
        <p:spPr>
          <a:xfrm rot="0">
            <a:off x="8296180" y="6850886"/>
            <a:ext cx="3851654" cy="1038081"/>
          </a:xfrm>
          <a:prstGeom prst="rect">
            <a:avLst/>
          </a:prstGeom>
        </p:spPr>
        <p:txBody>
          <a:bodyPr anchor="t" rtlCol="false" tIns="0" lIns="0" bIns="0" rIns="0">
            <a:spAutoFit/>
          </a:bodyPr>
          <a:lstStyle/>
          <a:p>
            <a:pPr algn="ctr">
              <a:lnSpc>
                <a:spcPts val="4242"/>
              </a:lnSpc>
            </a:pPr>
            <a:r>
              <a:rPr lang="en-US" sz="3030" spc="-30">
                <a:solidFill>
                  <a:srgbClr val="000000"/>
                </a:solidFill>
                <a:latin typeface="Montserrat Bold"/>
              </a:rPr>
              <a:t>Output</a:t>
            </a:r>
          </a:p>
          <a:p>
            <a:pPr algn="ctr">
              <a:lnSpc>
                <a:spcPts val="4242"/>
              </a:lnSpc>
              <a:spcBef>
                <a:spcPct val="0"/>
              </a:spcBef>
            </a:pPr>
            <a:r>
              <a:rPr lang="en-US" sz="3030" spc="-30">
                <a:solidFill>
                  <a:srgbClr val="000000"/>
                </a:solidFill>
                <a:latin typeface="Montserrat"/>
              </a:rPr>
              <a:t>Pneumonia Present</a:t>
            </a:r>
          </a:p>
        </p:txBody>
      </p:sp>
      <p:sp>
        <p:nvSpPr>
          <p:cNvPr name="TextBox 27" id="27"/>
          <p:cNvSpPr txBox="true"/>
          <p:nvPr/>
        </p:nvSpPr>
        <p:spPr>
          <a:xfrm rot="0">
            <a:off x="1028700" y="4405395"/>
            <a:ext cx="2144639" cy="574767"/>
          </a:xfrm>
          <a:prstGeom prst="rect">
            <a:avLst/>
          </a:prstGeom>
        </p:spPr>
        <p:txBody>
          <a:bodyPr anchor="t" rtlCol="false" tIns="0" lIns="0" bIns="0" rIns="0">
            <a:spAutoFit/>
          </a:bodyPr>
          <a:lstStyle/>
          <a:p>
            <a:pPr algn="ctr">
              <a:lnSpc>
                <a:spcPts val="2362"/>
              </a:lnSpc>
            </a:pPr>
            <a:r>
              <a:rPr lang="en-US" sz="1687" spc="-16">
                <a:solidFill>
                  <a:srgbClr val="000000"/>
                </a:solidFill>
                <a:latin typeface="Montserrat Bold"/>
              </a:rPr>
              <a:t>Input</a:t>
            </a:r>
          </a:p>
          <a:p>
            <a:pPr algn="ctr">
              <a:lnSpc>
                <a:spcPts val="2362"/>
              </a:lnSpc>
              <a:spcBef>
                <a:spcPct val="0"/>
              </a:spcBef>
            </a:pPr>
            <a:r>
              <a:rPr lang="en-US" sz="1687" spc="-16">
                <a:solidFill>
                  <a:srgbClr val="000000"/>
                </a:solidFill>
                <a:latin typeface="Montserrat"/>
              </a:rPr>
              <a:t>Chest X-ray</a:t>
            </a:r>
          </a:p>
        </p:txBody>
      </p:sp>
      <p:sp>
        <p:nvSpPr>
          <p:cNvPr name="TextBox 28" id="28"/>
          <p:cNvSpPr txBox="true"/>
          <p:nvPr/>
        </p:nvSpPr>
        <p:spPr>
          <a:xfrm rot="0">
            <a:off x="4175261" y="3391835"/>
            <a:ext cx="2845327" cy="2374103"/>
          </a:xfrm>
          <a:prstGeom prst="rect">
            <a:avLst/>
          </a:prstGeom>
        </p:spPr>
        <p:txBody>
          <a:bodyPr anchor="t" rtlCol="false" tIns="0" lIns="0" bIns="0" rIns="0">
            <a:spAutoFit/>
          </a:bodyPr>
          <a:lstStyle/>
          <a:p>
            <a:pPr algn="ctr">
              <a:lnSpc>
                <a:spcPts val="6388"/>
              </a:lnSpc>
              <a:spcBef>
                <a:spcPct val="0"/>
              </a:spcBef>
            </a:pPr>
            <a:r>
              <a:rPr lang="en-US" sz="4563" spc="-45">
                <a:solidFill>
                  <a:srgbClr val="FFFFFF"/>
                </a:solidFill>
                <a:latin typeface="Montserrat Bold"/>
              </a:rPr>
              <a:t>YoloV9</a:t>
            </a:r>
            <a:r>
              <a:rPr lang="en-US" sz="4563" spc="-45">
                <a:solidFill>
                  <a:srgbClr val="FFFFFF"/>
                </a:solidFill>
                <a:latin typeface="Montserrat"/>
              </a:rPr>
              <a:t> for object detection</a:t>
            </a:r>
          </a:p>
        </p:txBody>
      </p:sp>
      <p:sp>
        <p:nvSpPr>
          <p:cNvPr name="TextBox 29" id="29"/>
          <p:cNvSpPr txBox="true"/>
          <p:nvPr/>
        </p:nvSpPr>
        <p:spPr>
          <a:xfrm rot="0">
            <a:off x="1103383" y="7781497"/>
            <a:ext cx="2144639" cy="574767"/>
          </a:xfrm>
          <a:prstGeom prst="rect">
            <a:avLst/>
          </a:prstGeom>
        </p:spPr>
        <p:txBody>
          <a:bodyPr anchor="t" rtlCol="false" tIns="0" lIns="0" bIns="0" rIns="0">
            <a:spAutoFit/>
          </a:bodyPr>
          <a:lstStyle/>
          <a:p>
            <a:pPr algn="ctr">
              <a:lnSpc>
                <a:spcPts val="2362"/>
              </a:lnSpc>
            </a:pPr>
            <a:r>
              <a:rPr lang="en-US" sz="1687" spc="-16">
                <a:solidFill>
                  <a:srgbClr val="000000"/>
                </a:solidFill>
                <a:latin typeface="Montserrat Bold"/>
              </a:rPr>
              <a:t>Input</a:t>
            </a:r>
          </a:p>
          <a:p>
            <a:pPr algn="ctr">
              <a:lnSpc>
                <a:spcPts val="2362"/>
              </a:lnSpc>
              <a:spcBef>
                <a:spcPct val="0"/>
              </a:spcBef>
            </a:pPr>
            <a:r>
              <a:rPr lang="en-US" sz="1687" spc="-16">
                <a:solidFill>
                  <a:srgbClr val="000000"/>
                </a:solidFill>
                <a:latin typeface="Montserrat"/>
              </a:rPr>
              <a:t>Chest X-ray</a:t>
            </a:r>
          </a:p>
        </p:txBody>
      </p:sp>
      <p:sp>
        <p:nvSpPr>
          <p:cNvPr name="TextBox 30" id="30"/>
          <p:cNvSpPr txBox="true"/>
          <p:nvPr/>
        </p:nvSpPr>
        <p:spPr>
          <a:xfrm rot="0">
            <a:off x="13680335" y="6850886"/>
            <a:ext cx="3851654" cy="1038081"/>
          </a:xfrm>
          <a:prstGeom prst="rect">
            <a:avLst/>
          </a:prstGeom>
        </p:spPr>
        <p:txBody>
          <a:bodyPr anchor="t" rtlCol="false" tIns="0" lIns="0" bIns="0" rIns="0">
            <a:spAutoFit/>
          </a:bodyPr>
          <a:lstStyle/>
          <a:p>
            <a:pPr algn="ctr">
              <a:lnSpc>
                <a:spcPts val="4242"/>
              </a:lnSpc>
            </a:pPr>
            <a:r>
              <a:rPr lang="en-US" sz="3030" spc="-30">
                <a:solidFill>
                  <a:srgbClr val="000000"/>
                </a:solidFill>
                <a:latin typeface="Montserrat Bold"/>
              </a:rPr>
              <a:t>Output</a:t>
            </a:r>
          </a:p>
          <a:p>
            <a:pPr algn="ctr">
              <a:lnSpc>
                <a:spcPts val="4242"/>
              </a:lnSpc>
              <a:spcBef>
                <a:spcPct val="0"/>
              </a:spcBef>
            </a:pPr>
            <a:r>
              <a:rPr lang="en-US" sz="3030" spc="-30">
                <a:solidFill>
                  <a:srgbClr val="000000"/>
                </a:solidFill>
                <a:latin typeface="Montserrat"/>
              </a:rPr>
              <a:t>Pneumonia Present</a:t>
            </a:r>
          </a:p>
        </p:txBody>
      </p:sp>
      <p:sp>
        <p:nvSpPr>
          <p:cNvPr name="TextBox 31" id="31"/>
          <p:cNvSpPr txBox="true"/>
          <p:nvPr/>
        </p:nvSpPr>
        <p:spPr>
          <a:xfrm rot="0">
            <a:off x="15320353" y="8497969"/>
            <a:ext cx="780091" cy="509125"/>
          </a:xfrm>
          <a:prstGeom prst="rect">
            <a:avLst/>
          </a:prstGeom>
        </p:spPr>
        <p:txBody>
          <a:bodyPr anchor="t" rtlCol="false" tIns="0" lIns="0" bIns="0" rIns="0">
            <a:spAutoFit/>
          </a:bodyPr>
          <a:lstStyle/>
          <a:p>
            <a:pPr algn="ctr">
              <a:lnSpc>
                <a:spcPts val="4242"/>
              </a:lnSpc>
              <a:spcBef>
                <a:spcPct val="0"/>
              </a:spcBef>
            </a:pPr>
            <a:r>
              <a:rPr lang="en-US" sz="3030" spc="-30">
                <a:solidFill>
                  <a:srgbClr val="FFFFFF"/>
                </a:solidFill>
                <a:latin typeface="Montserrat Bold"/>
              </a:rPr>
              <a:t>YES</a:t>
            </a:r>
          </a:p>
        </p:txBody>
      </p:sp>
      <p:sp>
        <p:nvSpPr>
          <p:cNvPr name="TextBox 32" id="32"/>
          <p:cNvSpPr txBox="true"/>
          <p:nvPr/>
        </p:nvSpPr>
        <p:spPr>
          <a:xfrm rot="0">
            <a:off x="9876504" y="8497969"/>
            <a:ext cx="780091" cy="509125"/>
          </a:xfrm>
          <a:prstGeom prst="rect">
            <a:avLst/>
          </a:prstGeom>
        </p:spPr>
        <p:txBody>
          <a:bodyPr anchor="t" rtlCol="false" tIns="0" lIns="0" bIns="0" rIns="0">
            <a:spAutoFit/>
          </a:bodyPr>
          <a:lstStyle/>
          <a:p>
            <a:pPr algn="ctr">
              <a:lnSpc>
                <a:spcPts val="4242"/>
              </a:lnSpc>
              <a:spcBef>
                <a:spcPct val="0"/>
              </a:spcBef>
            </a:pPr>
            <a:r>
              <a:rPr lang="en-US" sz="3030" spc="-30">
                <a:solidFill>
                  <a:srgbClr val="FFFFFF"/>
                </a:solidFill>
                <a:latin typeface="Montserrat Bold"/>
              </a:rPr>
              <a:t>NO</a:t>
            </a:r>
          </a:p>
        </p:txBody>
      </p:sp>
      <p:sp>
        <p:nvSpPr>
          <p:cNvPr name="TextBox 33" id="33"/>
          <p:cNvSpPr txBox="true"/>
          <p:nvPr/>
        </p:nvSpPr>
        <p:spPr>
          <a:xfrm rot="0">
            <a:off x="9101554" y="4988719"/>
            <a:ext cx="84892" cy="280987"/>
          </a:xfrm>
          <a:prstGeom prst="rect">
            <a:avLst/>
          </a:prstGeom>
        </p:spPr>
        <p:txBody>
          <a:bodyPr anchor="t" rtlCol="false" tIns="0" lIns="0" bIns="0" rIns="0">
            <a:spAutoFit/>
          </a:bodyPr>
          <a:lstStyle/>
          <a:p>
            <a:pPr algn="ctr">
              <a:lnSpc>
                <a:spcPts val="2362"/>
              </a:lnSpc>
              <a:spcBef>
                <a:spcPct val="0"/>
              </a:spcBef>
            </a:pPr>
            <a:r>
              <a:rPr lang="en-US" sz="1687" spc="-16">
                <a:solidFill>
                  <a:srgbClr val="000000"/>
                </a:solidFill>
                <a:latin typeface="Montserrat"/>
              </a:rPr>
              <a:t>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E3F4"/>
        </a:solidFill>
      </p:bgPr>
    </p:bg>
    <p:spTree>
      <p:nvGrpSpPr>
        <p:cNvPr id="1" name=""/>
        <p:cNvGrpSpPr/>
        <p:nvPr/>
      </p:nvGrpSpPr>
      <p:grpSpPr>
        <a:xfrm>
          <a:off x="0" y="0"/>
          <a:ext cx="0" cy="0"/>
          <a:chOff x="0" y="0"/>
          <a:chExt cx="0" cy="0"/>
        </a:xfrm>
      </p:grpSpPr>
      <p:sp>
        <p:nvSpPr>
          <p:cNvPr name="Freeform 2" id="2"/>
          <p:cNvSpPr/>
          <p:nvPr/>
        </p:nvSpPr>
        <p:spPr>
          <a:xfrm flipH="false" flipV="false" rot="0">
            <a:off x="2564402" y="6205515"/>
            <a:ext cx="2168959" cy="2500896"/>
          </a:xfrm>
          <a:custGeom>
            <a:avLst/>
            <a:gdLst/>
            <a:ahLst/>
            <a:cxnLst/>
            <a:rect r="r" b="b" t="t" l="l"/>
            <a:pathLst>
              <a:path h="2500896" w="2168959">
                <a:moveTo>
                  <a:pt x="0" y="0"/>
                </a:moveTo>
                <a:lnTo>
                  <a:pt x="2168958" y="0"/>
                </a:lnTo>
                <a:lnTo>
                  <a:pt x="2168958" y="2500896"/>
                </a:lnTo>
                <a:lnTo>
                  <a:pt x="0" y="2500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74577" y="5881665"/>
            <a:ext cx="2168959" cy="2500896"/>
          </a:xfrm>
          <a:custGeom>
            <a:avLst/>
            <a:gdLst/>
            <a:ahLst/>
            <a:cxnLst/>
            <a:rect r="r" b="b" t="t" l="l"/>
            <a:pathLst>
              <a:path h="2500896" w="2168959">
                <a:moveTo>
                  <a:pt x="0" y="0"/>
                </a:moveTo>
                <a:lnTo>
                  <a:pt x="2168958" y="0"/>
                </a:lnTo>
                <a:lnTo>
                  <a:pt x="2168958" y="2500896"/>
                </a:lnTo>
                <a:lnTo>
                  <a:pt x="0" y="25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53651" y="1391318"/>
            <a:ext cx="16605649" cy="4776097"/>
          </a:xfrm>
          <a:prstGeom prst="rect">
            <a:avLst/>
          </a:prstGeom>
        </p:spPr>
        <p:txBody>
          <a:bodyPr anchor="t" rtlCol="false" tIns="0" lIns="0" bIns="0" rIns="0">
            <a:spAutoFit/>
          </a:bodyPr>
          <a:lstStyle/>
          <a:p>
            <a:pPr>
              <a:lnSpc>
                <a:spcPts val="2565"/>
              </a:lnSpc>
              <a:spcBef>
                <a:spcPct val="0"/>
              </a:spcBef>
            </a:pPr>
            <a:r>
              <a:rPr lang="en-US" sz="1832" spc="-18">
                <a:solidFill>
                  <a:srgbClr val="000000"/>
                </a:solidFill>
                <a:latin typeface="Montserrat Medium"/>
              </a:rPr>
              <a:t>Data Source: The dataset used for this project is the RSNA Pneumonia Detection Challenge dataset.</a:t>
            </a:r>
          </a:p>
          <a:p>
            <a:pPr>
              <a:lnSpc>
                <a:spcPts val="2565"/>
              </a:lnSpc>
              <a:spcBef>
                <a:spcPct val="0"/>
              </a:spcBef>
            </a:pPr>
          </a:p>
          <a:p>
            <a:pPr>
              <a:lnSpc>
                <a:spcPts val="2565"/>
              </a:lnSpc>
              <a:spcBef>
                <a:spcPct val="0"/>
              </a:spcBef>
            </a:pPr>
            <a:r>
              <a:rPr lang="en-US" sz="1832" spc="-18">
                <a:solidFill>
                  <a:srgbClr val="000000"/>
                </a:solidFill>
                <a:latin typeface="Montserrat Medium"/>
              </a:rPr>
              <a:t>Tasks:</a:t>
            </a:r>
          </a:p>
          <a:p>
            <a:pPr>
              <a:lnSpc>
                <a:spcPts val="2565"/>
              </a:lnSpc>
              <a:spcBef>
                <a:spcPct val="0"/>
              </a:spcBef>
            </a:pPr>
            <a:r>
              <a:rPr lang="en-US" sz="1832" spc="-18">
                <a:solidFill>
                  <a:srgbClr val="000000"/>
                </a:solidFill>
                <a:latin typeface="Montserrat Medium"/>
              </a:rPr>
              <a:t>1. Data preprocessing: The first step is to load the DICOM images, convert them to JPEG format, and generate the corresponding labels.</a:t>
            </a:r>
          </a:p>
          <a:p>
            <a:pPr>
              <a:lnSpc>
                <a:spcPts val="2565"/>
              </a:lnSpc>
              <a:spcBef>
                <a:spcPct val="0"/>
              </a:spcBef>
            </a:pPr>
          </a:p>
          <a:p>
            <a:pPr>
              <a:lnSpc>
                <a:spcPts val="2565"/>
              </a:lnSpc>
              <a:spcBef>
                <a:spcPct val="0"/>
              </a:spcBef>
            </a:pPr>
            <a:r>
              <a:rPr lang="en-US" sz="1832" spc="-18">
                <a:solidFill>
                  <a:srgbClr val="000000"/>
                </a:solidFill>
                <a:latin typeface="Montserrat Medium"/>
              </a:rPr>
              <a:t>2. Dataset creation: The dataset needs to be divided into three subsets: train, validation, and test sets.</a:t>
            </a:r>
          </a:p>
          <a:p>
            <a:pPr>
              <a:lnSpc>
                <a:spcPts val="2565"/>
              </a:lnSpc>
              <a:spcBef>
                <a:spcPct val="0"/>
              </a:spcBef>
            </a:pPr>
          </a:p>
          <a:p>
            <a:pPr>
              <a:lnSpc>
                <a:spcPts val="2565"/>
              </a:lnSpc>
              <a:spcBef>
                <a:spcPct val="0"/>
              </a:spcBef>
            </a:pPr>
            <a:r>
              <a:rPr lang="en-US" sz="1832" spc="-18">
                <a:solidFill>
                  <a:srgbClr val="000000"/>
                </a:solidFill>
                <a:latin typeface="Montserrat Medium"/>
              </a:rPr>
              <a:t>3. Model setup: Initialize and configure the YOLOv9 model for the pneumonia detection task.</a:t>
            </a:r>
          </a:p>
          <a:p>
            <a:pPr>
              <a:lnSpc>
                <a:spcPts val="2565"/>
              </a:lnSpc>
              <a:spcBef>
                <a:spcPct val="0"/>
              </a:spcBef>
            </a:pPr>
          </a:p>
          <a:p>
            <a:pPr>
              <a:lnSpc>
                <a:spcPts val="2565"/>
              </a:lnSpc>
              <a:spcBef>
                <a:spcPct val="0"/>
              </a:spcBef>
            </a:pPr>
            <a:r>
              <a:rPr lang="en-US" sz="1832" spc="-18">
                <a:solidFill>
                  <a:srgbClr val="000000"/>
                </a:solidFill>
                <a:latin typeface="Montserrat Medium"/>
              </a:rPr>
              <a:t>4. Training: Train the YOLOv9 model using the training data.</a:t>
            </a:r>
          </a:p>
          <a:p>
            <a:pPr>
              <a:lnSpc>
                <a:spcPts val="2565"/>
              </a:lnSpc>
              <a:spcBef>
                <a:spcPct val="0"/>
              </a:spcBef>
            </a:pPr>
          </a:p>
          <a:p>
            <a:pPr>
              <a:lnSpc>
                <a:spcPts val="2565"/>
              </a:lnSpc>
              <a:spcBef>
                <a:spcPct val="0"/>
              </a:spcBef>
            </a:pPr>
            <a:r>
              <a:rPr lang="en-US" sz="1832" spc="-18">
                <a:solidFill>
                  <a:srgbClr val="000000"/>
                </a:solidFill>
                <a:latin typeface="Montserrat Medium"/>
              </a:rPr>
              <a:t>5. Evaluation: Assess the performance of the trained model on the validation set.</a:t>
            </a:r>
          </a:p>
          <a:p>
            <a:pPr>
              <a:lnSpc>
                <a:spcPts val="2565"/>
              </a:lnSpc>
              <a:spcBef>
                <a:spcPct val="0"/>
              </a:spcBef>
            </a:pPr>
          </a:p>
          <a:p>
            <a:pPr>
              <a:lnSpc>
                <a:spcPts val="2565"/>
              </a:lnSpc>
              <a:spcBef>
                <a:spcPct val="0"/>
              </a:spcBef>
            </a:pPr>
            <a:r>
              <a:rPr lang="en-US" sz="1832" spc="-18">
                <a:solidFill>
                  <a:srgbClr val="000000"/>
                </a:solidFill>
                <a:latin typeface="Montserrat Medium"/>
              </a:rPr>
              <a:t>6. Deployment: Save the trained model for future use.</a:t>
            </a:r>
          </a:p>
          <a:p>
            <a:pPr>
              <a:lnSpc>
                <a:spcPts val="2565"/>
              </a:lnSpc>
              <a:spcBef>
                <a:spcPct val="0"/>
              </a:spcBef>
            </a:pPr>
          </a:p>
        </p:txBody>
      </p:sp>
      <p:sp>
        <p:nvSpPr>
          <p:cNvPr name="Freeform 5" id="5"/>
          <p:cNvSpPr/>
          <p:nvPr/>
        </p:nvSpPr>
        <p:spPr>
          <a:xfrm flipH="false" flipV="false" rot="0">
            <a:off x="6101999" y="6206153"/>
            <a:ext cx="4603940" cy="2176408"/>
          </a:xfrm>
          <a:custGeom>
            <a:avLst/>
            <a:gdLst/>
            <a:ahLst/>
            <a:cxnLst/>
            <a:rect r="r" b="b" t="t" l="l"/>
            <a:pathLst>
              <a:path h="2176408" w="4603940">
                <a:moveTo>
                  <a:pt x="0" y="0"/>
                </a:moveTo>
                <a:lnTo>
                  <a:pt x="4603940" y="0"/>
                </a:lnTo>
                <a:lnTo>
                  <a:pt x="4603940" y="2176408"/>
                </a:lnTo>
                <a:lnTo>
                  <a:pt x="0" y="21764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53651" y="49145"/>
            <a:ext cx="6677548" cy="979555"/>
          </a:xfrm>
          <a:prstGeom prst="rect">
            <a:avLst/>
          </a:prstGeom>
        </p:spPr>
        <p:txBody>
          <a:bodyPr anchor="t" rtlCol="false" tIns="0" lIns="0" bIns="0" rIns="0">
            <a:spAutoFit/>
          </a:bodyPr>
          <a:lstStyle/>
          <a:p>
            <a:pPr>
              <a:lnSpc>
                <a:spcPts val="8148"/>
              </a:lnSpc>
              <a:spcBef>
                <a:spcPct val="0"/>
              </a:spcBef>
            </a:pPr>
            <a:r>
              <a:rPr lang="en-US" sz="5820" spc="-58">
                <a:solidFill>
                  <a:srgbClr val="000000"/>
                </a:solidFill>
                <a:latin typeface="Montserrat Bold"/>
              </a:rPr>
              <a:t>Project Planning</a:t>
            </a:r>
          </a:p>
        </p:txBody>
      </p:sp>
      <p:sp>
        <p:nvSpPr>
          <p:cNvPr name="TextBox 7" id="7"/>
          <p:cNvSpPr txBox="true"/>
          <p:nvPr/>
        </p:nvSpPr>
        <p:spPr>
          <a:xfrm rot="0">
            <a:off x="2766221" y="8963586"/>
            <a:ext cx="1765321" cy="581101"/>
          </a:xfrm>
          <a:prstGeom prst="rect">
            <a:avLst/>
          </a:prstGeom>
        </p:spPr>
        <p:txBody>
          <a:bodyPr anchor="t" rtlCol="false" tIns="0" lIns="0" bIns="0" rIns="0">
            <a:spAutoFit/>
          </a:bodyPr>
          <a:lstStyle/>
          <a:p>
            <a:pPr>
              <a:lnSpc>
                <a:spcPts val="4741"/>
              </a:lnSpc>
              <a:spcBef>
                <a:spcPct val="0"/>
              </a:spcBef>
            </a:pPr>
            <a:r>
              <a:rPr lang="en-US" sz="3386" spc="-33">
                <a:solidFill>
                  <a:srgbClr val="000000"/>
                </a:solidFill>
                <a:latin typeface="Montserrat Bold"/>
              </a:rPr>
              <a:t>.DICOM</a:t>
            </a:r>
          </a:p>
        </p:txBody>
      </p:sp>
      <p:sp>
        <p:nvSpPr>
          <p:cNvPr name="TextBox 8" id="8"/>
          <p:cNvSpPr txBox="true"/>
          <p:nvPr/>
        </p:nvSpPr>
        <p:spPr>
          <a:xfrm rot="0">
            <a:off x="12678234" y="8677199"/>
            <a:ext cx="1765321" cy="581101"/>
          </a:xfrm>
          <a:prstGeom prst="rect">
            <a:avLst/>
          </a:prstGeom>
        </p:spPr>
        <p:txBody>
          <a:bodyPr anchor="t" rtlCol="false" tIns="0" lIns="0" bIns="0" rIns="0">
            <a:spAutoFit/>
          </a:bodyPr>
          <a:lstStyle/>
          <a:p>
            <a:pPr>
              <a:lnSpc>
                <a:spcPts val="4741"/>
              </a:lnSpc>
              <a:spcBef>
                <a:spcPct val="0"/>
              </a:spcBef>
            </a:pPr>
            <a:r>
              <a:rPr lang="en-US" sz="3386" spc="-33">
                <a:solidFill>
                  <a:srgbClr val="000000"/>
                </a:solidFill>
                <a:latin typeface="Montserrat Bold"/>
              </a:rPr>
              <a:t>.JPEG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3F4"/>
        </a:solidFill>
      </p:bgPr>
    </p:bg>
    <p:spTree>
      <p:nvGrpSpPr>
        <p:cNvPr id="1" name=""/>
        <p:cNvGrpSpPr/>
        <p:nvPr/>
      </p:nvGrpSpPr>
      <p:grpSpPr>
        <a:xfrm>
          <a:off x="0" y="0"/>
          <a:ext cx="0" cy="0"/>
          <a:chOff x="0" y="0"/>
          <a:chExt cx="0" cy="0"/>
        </a:xfrm>
      </p:grpSpPr>
      <p:sp>
        <p:nvSpPr>
          <p:cNvPr name="Freeform 2" id="2"/>
          <p:cNvSpPr/>
          <p:nvPr/>
        </p:nvSpPr>
        <p:spPr>
          <a:xfrm flipH="false" flipV="false" rot="0">
            <a:off x="1421157" y="1243014"/>
            <a:ext cx="4914962" cy="2018026"/>
          </a:xfrm>
          <a:custGeom>
            <a:avLst/>
            <a:gdLst/>
            <a:ahLst/>
            <a:cxnLst/>
            <a:rect r="r" b="b" t="t" l="l"/>
            <a:pathLst>
              <a:path h="2018026" w="4914962">
                <a:moveTo>
                  <a:pt x="0" y="0"/>
                </a:moveTo>
                <a:lnTo>
                  <a:pt x="4914962" y="0"/>
                </a:lnTo>
                <a:lnTo>
                  <a:pt x="4914962" y="2018025"/>
                </a:lnTo>
                <a:lnTo>
                  <a:pt x="0" y="2018025"/>
                </a:lnTo>
                <a:lnTo>
                  <a:pt x="0" y="0"/>
                </a:lnTo>
                <a:close/>
              </a:path>
            </a:pathLst>
          </a:custGeom>
          <a:blipFill>
            <a:blip r:embed="rId2"/>
            <a:stretch>
              <a:fillRect l="0" t="0" r="0" b="0"/>
            </a:stretch>
          </a:blipFill>
        </p:spPr>
      </p:sp>
      <p:sp>
        <p:nvSpPr>
          <p:cNvPr name="TextBox 3" id="3"/>
          <p:cNvSpPr txBox="true"/>
          <p:nvPr/>
        </p:nvSpPr>
        <p:spPr>
          <a:xfrm rot="0">
            <a:off x="1421157" y="3712894"/>
            <a:ext cx="15445685" cy="5631795"/>
          </a:xfrm>
          <a:prstGeom prst="rect">
            <a:avLst/>
          </a:prstGeom>
        </p:spPr>
        <p:txBody>
          <a:bodyPr anchor="t" rtlCol="false" tIns="0" lIns="0" bIns="0" rIns="0">
            <a:spAutoFit/>
          </a:bodyPr>
          <a:lstStyle/>
          <a:p>
            <a:pPr>
              <a:lnSpc>
                <a:spcPts val="4061"/>
              </a:lnSpc>
            </a:pPr>
            <a:r>
              <a:rPr lang="en-US" sz="2900">
                <a:solidFill>
                  <a:srgbClr val="000000"/>
                </a:solidFill>
                <a:latin typeface="Montserrat Bold"/>
              </a:rPr>
              <a:t>YOLOv9,</a:t>
            </a:r>
            <a:r>
              <a:rPr lang="en-US" sz="2900">
                <a:solidFill>
                  <a:srgbClr val="000000"/>
                </a:solidFill>
                <a:latin typeface="Montserrat"/>
              </a:rPr>
              <a:t> an evolution of the YOLO (You Only Look Once) object detection algorithm, offers state-of-the-art performance in real-time object detection. With its efficient architecture, YOLOv9 enables accurate and rapid detection of pneumonia indications in chest X-ray images, enhancing diagnostic capabilities in our project.</a:t>
            </a:r>
          </a:p>
          <a:p>
            <a:pPr>
              <a:lnSpc>
                <a:spcPts val="4061"/>
              </a:lnSpc>
            </a:pPr>
          </a:p>
          <a:p>
            <a:pPr>
              <a:lnSpc>
                <a:spcPts val="4061"/>
              </a:lnSpc>
            </a:pPr>
            <a:r>
              <a:rPr lang="en-US" sz="2900">
                <a:solidFill>
                  <a:srgbClr val="000000"/>
                </a:solidFill>
                <a:latin typeface="Montserrat Bold"/>
              </a:rPr>
              <a:t>YOLOv8,</a:t>
            </a:r>
            <a:r>
              <a:rPr lang="en-US" sz="2900">
                <a:solidFill>
                  <a:srgbClr val="000000"/>
                </a:solidFill>
                <a:latin typeface="Montserrat"/>
              </a:rPr>
              <a:t> like its predecessors, is a Convolutional Neural Network (CNN)-based object detection algorithm. It utilizes CNN layers to extract features from input images and predicts bounding boxes and class probabilities for objects within those images. This enables efficient and accurate object detection in real-time 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DAGCR8cLe6c</dc:identifier>
  <dcterms:modified xsi:type="dcterms:W3CDTF">2011-08-01T06:04:30Z</dcterms:modified>
  <cp:revision>1</cp:revision>
  <dc:title>MINOR PPT</dc:title>
</cp:coreProperties>
</file>